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2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78" r:id="rId11"/>
    <p:sldId id="266" r:id="rId12"/>
    <p:sldId id="279" r:id="rId13"/>
    <p:sldId id="281" r:id="rId14"/>
    <p:sldId id="280" r:id="rId15"/>
    <p:sldId id="282" r:id="rId16"/>
    <p:sldId id="283" r:id="rId17"/>
    <p:sldId id="284" r:id="rId18"/>
    <p:sldId id="267" r:id="rId19"/>
    <p:sldId id="290" r:id="rId20"/>
    <p:sldId id="286" r:id="rId21"/>
    <p:sldId id="287" r:id="rId22"/>
    <p:sldId id="291" r:id="rId23"/>
    <p:sldId id="275" r:id="rId24"/>
    <p:sldId id="270" r:id="rId25"/>
    <p:sldId id="274" r:id="rId26"/>
    <p:sldId id="271" r:id="rId27"/>
    <p:sldId id="277" r:id="rId28"/>
    <p:sldId id="264" r:id="rId29"/>
    <p:sldId id="276" r:id="rId30"/>
    <p:sldId id="288" r:id="rId31"/>
    <p:sldId id="289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ley Haye" initials="MH" lastIdx="3" clrIdx="0">
    <p:extLst>
      <p:ext uri="{19B8F6BF-5375-455C-9EA6-DF929625EA0E}">
        <p15:presenceInfo xmlns:p15="http://schemas.microsoft.com/office/powerpoint/2012/main" userId="S-1-5-21-2612435925-771825357-811221864-3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B"/>
    <a:srgbClr val="FA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50BFF-C2B6-446E-AE4B-58D190E800B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A9FAD-3847-493D-8A16-8973F05F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USF does - collect and manage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levy on inbound international calls from companies operating in the local telecommunications sector…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Mandated to ensure access to information and communication tools to facilitate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refresh! </a:t>
            </a:r>
            <a:r>
              <a:rPr lang="en-US" dirty="0" smtClean="0"/>
              <a:t>This is a very long time for such a project. Compare</a:t>
            </a:r>
            <a:r>
              <a:rPr lang="en-US" baseline="0" dirty="0" smtClean="0"/>
              <a:t> with other well known major projects. Possible consequence! Money is the </a:t>
            </a:r>
            <a:r>
              <a:rPr lang="en-US" baseline="0" dirty="0" err="1" smtClean="0"/>
              <a:t>problem!Need</a:t>
            </a:r>
            <a:r>
              <a:rPr lang="en-US" baseline="0" dirty="0" smtClean="0"/>
              <a:t> 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refresh! </a:t>
            </a:r>
            <a:r>
              <a:rPr lang="en-US" dirty="0" smtClean="0"/>
              <a:t>This is a very long time for such a project. Compare</a:t>
            </a:r>
            <a:r>
              <a:rPr lang="en-US" baseline="0" dirty="0" smtClean="0"/>
              <a:t> with other well known major projects. Possible consequence! Money is the </a:t>
            </a:r>
            <a:r>
              <a:rPr lang="en-US" baseline="0" dirty="0" err="1" smtClean="0"/>
              <a:t>problem!Need</a:t>
            </a:r>
            <a:r>
              <a:rPr lang="en-US" baseline="0" dirty="0" smtClean="0"/>
              <a:t> 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6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Ministry of Science, Energy and Technology.</a:t>
            </a:r>
            <a:r>
              <a:rPr lang="en-US" baseline="0" dirty="0" smtClean="0"/>
              <a:t> e-Learning Jamaica &amp; Universal Service Fund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1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</a:t>
            </a:r>
            <a:r>
              <a:rPr lang="en-US" baseline="0" smtClean="0"/>
              <a:t>refresh! </a:t>
            </a:r>
            <a:r>
              <a:rPr lang="en-US" smtClean="0"/>
              <a:t>This </a:t>
            </a:r>
            <a:r>
              <a:rPr lang="en-US" dirty="0" smtClean="0"/>
              <a:t>is a very long time for such a project. Compare</a:t>
            </a:r>
            <a:r>
              <a:rPr lang="en-US" baseline="0" dirty="0" smtClean="0"/>
              <a:t> with other well known major projects. Possible consequence! Money is the </a:t>
            </a:r>
            <a:r>
              <a:rPr lang="en-US" baseline="0" dirty="0" err="1" smtClean="0"/>
              <a:t>problem!Need</a:t>
            </a:r>
            <a:r>
              <a:rPr lang="en-US" baseline="0" dirty="0" smtClean="0"/>
              <a:t> 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</a:t>
            </a:r>
            <a:r>
              <a:rPr lang="en-US" baseline="0" smtClean="0"/>
              <a:t>refresh! </a:t>
            </a:r>
            <a:r>
              <a:rPr lang="en-US" smtClean="0"/>
              <a:t>This </a:t>
            </a:r>
            <a:r>
              <a:rPr lang="en-US" dirty="0" smtClean="0"/>
              <a:t>is a very long time for such a project. Compare</a:t>
            </a:r>
            <a:r>
              <a:rPr lang="en-US" baseline="0" dirty="0" smtClean="0"/>
              <a:t> with other well known major projects. Possible consequence! Money is the </a:t>
            </a:r>
            <a:r>
              <a:rPr lang="en-US" baseline="0" dirty="0" err="1" smtClean="0"/>
              <a:t>problem!Need</a:t>
            </a:r>
            <a:r>
              <a:rPr lang="en-US" baseline="0" dirty="0" smtClean="0"/>
              <a:t> 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</a:t>
            </a:r>
            <a:r>
              <a:rPr lang="en-US" baseline="0" smtClean="0"/>
              <a:t>refresh! </a:t>
            </a:r>
            <a:r>
              <a:rPr lang="en-US" smtClean="0"/>
              <a:t>This </a:t>
            </a:r>
            <a:r>
              <a:rPr lang="en-US" dirty="0" smtClean="0"/>
              <a:t>is a very long time for such a project. Compare</a:t>
            </a:r>
            <a:r>
              <a:rPr lang="en-US" baseline="0" dirty="0" smtClean="0"/>
              <a:t> with other well known major projects. Possible consequence! Money is the </a:t>
            </a:r>
            <a:r>
              <a:rPr lang="en-US" baseline="0" dirty="0" err="1" smtClean="0"/>
              <a:t>problem!Need</a:t>
            </a:r>
            <a:r>
              <a:rPr lang="en-US" baseline="0" dirty="0" smtClean="0"/>
              <a:t> 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refresh! </a:t>
            </a:r>
            <a:r>
              <a:rPr lang="en-US" dirty="0" smtClean="0"/>
              <a:t>This is a very long time for such a project. Compare</a:t>
            </a:r>
            <a:r>
              <a:rPr lang="en-US" baseline="0" dirty="0" smtClean="0"/>
              <a:t> with other well known major projects. Possible consequence! Money is the problem</a:t>
            </a:r>
            <a:r>
              <a:rPr lang="en-US" baseline="0" dirty="0" smtClean="0"/>
              <a:t>! Need </a:t>
            </a:r>
            <a:r>
              <a:rPr lang="en-US" baseline="0" dirty="0" smtClean="0"/>
              <a:t>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does not include connectivity</a:t>
            </a:r>
            <a:r>
              <a:rPr lang="en-US" baseline="0" dirty="0" smtClean="0"/>
              <a:t> or technology refresh! </a:t>
            </a:r>
            <a:r>
              <a:rPr lang="en-US" dirty="0" smtClean="0"/>
              <a:t>This is a very long time for such a project. Compare</a:t>
            </a:r>
            <a:r>
              <a:rPr lang="en-US" baseline="0" dirty="0" smtClean="0"/>
              <a:t> with other well known major projects. Possible consequence! Money is the </a:t>
            </a:r>
            <a:r>
              <a:rPr lang="en-US" baseline="0" dirty="0" err="1" smtClean="0"/>
              <a:t>problem!Need</a:t>
            </a:r>
            <a:r>
              <a:rPr lang="en-US" baseline="0" dirty="0" smtClean="0"/>
              <a:t> for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9FAD-3847-493D-8A16-8973F05FE7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7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1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A417-9F13-4F66-9F2E-643C19333B0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5E74-B30D-4834-AE1B-339658B2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200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271" y="742535"/>
            <a:ext cx="9144000" cy="1648973"/>
          </a:xfrm>
        </p:spPr>
        <p:txBody>
          <a:bodyPr anchor="ctr" anchorCtr="1">
            <a:normAutofit fontScale="90000"/>
          </a:bodyPr>
          <a:lstStyle/>
          <a:p>
            <a:r>
              <a:rPr lang="en-US" b="1" dirty="0" smtClean="0"/>
              <a:t>Tablets in Schools (TIS) Project. </a:t>
            </a:r>
            <a:br>
              <a:rPr lang="en-US" b="1" dirty="0" smtClean="0"/>
            </a:br>
            <a:r>
              <a:rPr lang="en-US" b="1" dirty="0" smtClean="0"/>
              <a:t>A Synopsis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28" y="2809874"/>
            <a:ext cx="2587577" cy="28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733926"/>
            <a:ext cx="11983453" cy="5077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PROJECT  </a:t>
            </a:r>
            <a:r>
              <a:rPr lang="en-US" sz="4800" b="1" dirty="0"/>
              <a:t>I</a:t>
            </a:r>
            <a:r>
              <a:rPr lang="en-US" sz="4800" b="1" dirty="0" smtClean="0"/>
              <a:t>nterconnections/Interactions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8942" y="1283776"/>
            <a:ext cx="9885335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COMPLEX!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968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BACKGROUND - PREVIOUS PROJECTS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8920" y="670739"/>
            <a:ext cx="9885335" cy="44299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HIGH SCHOOL PROJECT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048000" y="129012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Rockwell" panose="02060603020205020403" pitchFamily="18" charset="0"/>
                <a:ea typeface="Times New Roman" panose="02020603050405020304" pitchFamily="18" charset="0"/>
              </a:rPr>
              <a:t>outfitted 203 educational institutions including high schools and colleges  with computer and audio-visual equipment, local area networks and internet </a:t>
            </a:r>
            <a:r>
              <a:rPr lang="en-GB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connectivity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dirty="0">
                <a:latin typeface="Rockwell" panose="02060603020205020403" pitchFamily="18" charset="0"/>
                <a:ea typeface="Times New Roman" panose="02020603050405020304" pitchFamily="18" charset="0"/>
              </a:rPr>
              <a:t>acquired and produced digitized instructional materials for </a:t>
            </a:r>
            <a:r>
              <a:rPr lang="en-GB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12 </a:t>
            </a:r>
            <a:r>
              <a:rPr lang="en-GB" dirty="0">
                <a:latin typeface="Rockwell" panose="02060603020205020403" pitchFamily="18" charset="0"/>
                <a:ea typeface="Times New Roman" panose="02020603050405020304" pitchFamily="18" charset="0"/>
              </a:rPr>
              <a:t>CXC </a:t>
            </a:r>
            <a:r>
              <a:rPr lang="en-GB" dirty="0" err="1">
                <a:latin typeface="Rockwell" panose="02060603020205020403" pitchFamily="18" charset="0"/>
                <a:ea typeface="Times New Roman" panose="02020603050405020304" pitchFamily="18" charset="0"/>
              </a:rPr>
              <a:t>CSEC</a:t>
            </a:r>
            <a:r>
              <a:rPr lang="en-GB" dirty="0">
                <a:latin typeface="Rockwell" panose="02060603020205020403" pitchFamily="18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subjects, 2 CAPE subjects and Basic Math, housed in </a:t>
            </a:r>
            <a:r>
              <a:rPr lang="en-GB" sz="2000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a </a:t>
            </a:r>
            <a:r>
              <a:rPr lang="en-GB" sz="2000" dirty="0">
                <a:latin typeface="Rockwell" panose="02060603020205020403" pitchFamily="18" charset="0"/>
                <a:ea typeface="Times New Roman" panose="02020603050405020304" pitchFamily="18" charset="0"/>
              </a:rPr>
              <a:t>Virtual Learning Environment (</a:t>
            </a:r>
            <a:r>
              <a:rPr lang="en-GB" sz="2000" dirty="0" err="1">
                <a:latin typeface="Rockwell" panose="02060603020205020403" pitchFamily="18" charset="0"/>
                <a:ea typeface="Times New Roman" panose="02020603050405020304" pitchFamily="18" charset="0"/>
              </a:rPr>
              <a:t>VLE</a:t>
            </a:r>
            <a:r>
              <a:rPr lang="en-GB" sz="2000" dirty="0">
                <a:latin typeface="Rockwell" panose="02060603020205020403" pitchFamily="18" charset="0"/>
                <a:ea typeface="Times New Roman" panose="02020603050405020304" pitchFamily="18" charset="0"/>
              </a:rPr>
              <a:t>) </a:t>
            </a:r>
            <a:r>
              <a:rPr lang="en-GB" sz="2000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on the Internet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Rockwell" panose="02060603020205020403" pitchFamily="18" charset="0"/>
                <a:ea typeface="Times New Roman" panose="02020603050405020304" pitchFamily="18" charset="0"/>
              </a:rPr>
              <a:t>trained school teachers and lecturers in Teachers’ </a:t>
            </a:r>
            <a:r>
              <a:rPr lang="en-GB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Colleges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8100" y="131445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203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0130217" y="2684327"/>
            <a:ext cx="2061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Rockwell" panose="02060603020205020403" pitchFamily="18" charset="0"/>
                <a:ea typeface="Times New Roman" panose="02020603050405020304" pitchFamily="18" charset="0"/>
              </a:rPr>
              <a:t>12 </a:t>
            </a:r>
            <a:r>
              <a:rPr lang="en-GB" sz="4000" b="1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CXC</a:t>
            </a:r>
          </a:p>
          <a:p>
            <a:r>
              <a:rPr lang="en-GB" sz="4000" b="1" dirty="0" err="1" smtClean="0">
                <a:latin typeface="Rockwell" panose="02060603020205020403" pitchFamily="18" charset="0"/>
                <a:ea typeface="Times New Roman" panose="02020603050405020304" pitchFamily="18" charset="0"/>
              </a:rPr>
              <a:t>VLE</a:t>
            </a:r>
            <a:r>
              <a:rPr lang="en-GB" sz="4000" b="1" dirty="0" smtClean="0">
                <a:latin typeface="Rockwell" panose="02060603020205020403" pitchFamily="18" charset="0"/>
                <a:ea typeface="Times New Roman" panose="02020603050405020304" pitchFamily="18" charset="0"/>
              </a:rPr>
              <a:t>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72700" y="405603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1,000s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793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BACKGROUND - PREVIOUS PROJECTS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0345" y="867905"/>
            <a:ext cx="9885335" cy="3322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TIS PILOT PROJECT</a:t>
            </a:r>
            <a:endParaRPr lang="en-US" sz="4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1945" y="1735810"/>
            <a:ext cx="6933556" cy="375768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Rockwell" panose="02060603020205020403" pitchFamily="18" charset="0"/>
              </a:rPr>
              <a:t>12 High Schools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Rockwell" panose="02060603020205020403" pitchFamily="18" charset="0"/>
              </a:rPr>
              <a:t>18 Primary/All Age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Rockwell" panose="02060603020205020403" pitchFamily="18" charset="0"/>
              </a:rPr>
              <a:t>  6 Infant/Basic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Rockwell" panose="02060603020205020403" pitchFamily="18" charset="0"/>
              </a:rPr>
              <a:t>  1 Special School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Rockwell" panose="02060603020205020403" pitchFamily="18" charset="0"/>
              </a:rPr>
              <a:t>  1 Teachers’ college</a:t>
            </a:r>
          </a:p>
          <a:p>
            <a:pPr algn="l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128000" y="2773010"/>
            <a:ext cx="316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38 Schools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07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BACKGROUND - PREVIOUS PROJECTS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078"/>
            <a:ext cx="12192000" cy="2124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0345" y="867905"/>
            <a:ext cx="9885335" cy="3322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TIS PILOT PROJECT</a:t>
            </a:r>
            <a:endParaRPr lang="en-US" sz="4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6852" y="1333423"/>
            <a:ext cx="9819844" cy="364939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 panose="02060603020205020403" pitchFamily="18" charset="0"/>
              </a:rPr>
              <a:t>Individual tablet computers allocated full time to all teachers and students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 panose="02060603020205020403" pitchFamily="18" charset="0"/>
              </a:rPr>
              <a:t>Audio Visual equipment and Laptop computers provided to schools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 panose="02060603020205020403" pitchFamily="18" charset="0"/>
              </a:rPr>
              <a:t>Broadband internet and campus-wide Wi-Fi connectivity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 panose="02060603020205020403" pitchFamily="18" charset="0"/>
              </a:rPr>
              <a:t>Teachers trained in Basic </a:t>
            </a:r>
            <a:r>
              <a:rPr lang="en-US" sz="2400" dirty="0" err="1" smtClean="0">
                <a:latin typeface="Rockwell" panose="02060603020205020403" pitchFamily="18" charset="0"/>
              </a:rPr>
              <a:t>ICT</a:t>
            </a:r>
            <a:r>
              <a:rPr lang="en-US" sz="2400" dirty="0" smtClean="0">
                <a:latin typeface="Rockwell" panose="02060603020205020403" pitchFamily="18" charset="0"/>
              </a:rPr>
              <a:t>  and Technology  Integration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 panose="02060603020205020403" pitchFamily="18" charset="0"/>
              </a:rPr>
              <a:t>Follow up targeted Professional Development </a:t>
            </a:r>
          </a:p>
          <a:p>
            <a:pPr algn="l"/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" y="1486657"/>
            <a:ext cx="1282055" cy="1282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" y="3389684"/>
            <a:ext cx="1867724" cy="1593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1" y="4988022"/>
            <a:ext cx="1921566" cy="1601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4972348"/>
            <a:ext cx="2809461" cy="1653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08" y="4962060"/>
            <a:ext cx="2504229" cy="16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BACKGROUND - PREVIOUS PROJECTS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0346" y="822261"/>
            <a:ext cx="9885335" cy="36496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TIS PILOT PROJECT – Lessons Learned</a:t>
            </a:r>
            <a:endParaRPr lang="en-US" sz="4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20309"/>
              </p:ext>
            </p:extLst>
          </p:nvPr>
        </p:nvGraphicFramePr>
        <p:xfrm>
          <a:off x="2124766" y="1395527"/>
          <a:ext cx="8128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LESSONS LEARNED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source inadequate to provide 1:1 tablet allocation to students in all schools.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Allocate tablets to schools for shared use 20%</a:t>
                      </a:r>
                      <a:r>
                        <a:rPr lang="en-US" baseline="0" dirty="0" smtClean="0"/>
                        <a:t> of time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Continue 1:1 for teachers for research and lesson preparation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critical importance of access to content and the difficulty in providing reliable broadband internet connectivity of the required capacity needed to enable this in some areas of the country.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Work closely with ISPs to get the best possible deal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Use local content or cache servers to augment</a:t>
                      </a:r>
                      <a:r>
                        <a:rPr lang="en-US" baseline="0" dirty="0" smtClean="0"/>
                        <a:t> response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than expected level of damage to tablets, especially in high schools.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incidents of damage happen outside of school – Tablets to be securely stored at the schools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BACKGROUND - PREVIOUS PROJECTS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0346" y="822261"/>
            <a:ext cx="9885335" cy="36496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TIS PILOT PROJECT – Lessons Learned</a:t>
            </a:r>
            <a:endParaRPr lang="en-US" sz="4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80137"/>
              </p:ext>
            </p:extLst>
          </p:nvPr>
        </p:nvGraphicFramePr>
        <p:xfrm>
          <a:off x="1961322" y="1518022"/>
          <a:ext cx="9793356" cy="404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678"/>
                <a:gridCol w="4896678"/>
              </a:tblGrid>
              <a:tr h="5506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LESSONS LEARNED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1357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Inappropriate use of tablets and breaches of the security provisions by students.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Classroom Management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Stricter content filtering at each school</a:t>
                      </a:r>
                    </a:p>
                  </a:txBody>
                  <a:tcPr/>
                </a:tc>
              </a:tr>
              <a:tr h="950452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cost of Mobile Device Management Systems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low incidence of theft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Use Google apps for Education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Schools must provide physical security</a:t>
                      </a:r>
                      <a:endParaRPr lang="en-US" sz="2400" dirty="0"/>
                    </a:p>
                  </a:txBody>
                  <a:tcPr/>
                </a:tc>
              </a:tr>
              <a:tr h="950452">
                <a:tc>
                  <a:txBody>
                    <a:bodyPr/>
                    <a:lstStyle/>
                    <a:p>
                      <a:pPr lvl="0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adoption of the project at lower grade levels in the schools.</a:t>
                      </a:r>
                      <a:endParaRPr lang="en-US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Focus TIS Rollout at infant and Primary levels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BACKGROUND - PREVIOUS PROJECTS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0346" y="822261"/>
            <a:ext cx="9885335" cy="36496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TIS PILOT PROJECT – Lessons Learned</a:t>
            </a:r>
            <a:endParaRPr lang="en-US" sz="4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23765"/>
              </p:ext>
            </p:extLst>
          </p:nvPr>
        </p:nvGraphicFramePr>
        <p:xfrm>
          <a:off x="1828800" y="1678400"/>
          <a:ext cx="9466880" cy="344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440"/>
                <a:gridCol w="4733440"/>
              </a:tblGrid>
              <a:tr h="64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LESSONS LEARNED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112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of the teacher is absolutely vital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Include all teacher training institutions</a:t>
                      </a:r>
                      <a:r>
                        <a:rPr lang="en-US" sz="2400" baseline="0" dirty="0" smtClean="0"/>
                        <a:t> in the first phase of the roll out</a:t>
                      </a:r>
                      <a:endParaRPr lang="en-US" sz="2400" dirty="0" smtClean="0"/>
                    </a:p>
                  </a:txBody>
                  <a:tcPr/>
                </a:tc>
              </a:tr>
              <a:tr h="1602648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takes time to realize the benefits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Extend the monitoring and Professional development to two years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Lessons Learned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0346" y="822261"/>
            <a:ext cx="9885335" cy="36496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46" y="1187229"/>
            <a:ext cx="6513777" cy="40975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57523" y="1428750"/>
            <a:ext cx="2453352" cy="3190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VISION</a:t>
            </a:r>
          </a:p>
          <a:p>
            <a:pPr algn="ctr"/>
            <a:r>
              <a:rPr lang="en-US" dirty="0" smtClean="0"/>
              <a:t>LEADERSHIP</a:t>
            </a:r>
          </a:p>
          <a:p>
            <a:pPr algn="ctr"/>
            <a:r>
              <a:rPr lang="en-US" dirty="0" smtClean="0"/>
              <a:t>TEAMWORK</a:t>
            </a:r>
          </a:p>
          <a:p>
            <a:pPr algn="ctr"/>
            <a:r>
              <a:rPr lang="en-US" dirty="0" smtClean="0"/>
              <a:t>STICK-TO-IT-IVENESS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OUTPUTS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9798"/>
              </p:ext>
            </p:extLst>
          </p:nvPr>
        </p:nvGraphicFramePr>
        <p:xfrm>
          <a:off x="2032000" y="719666"/>
          <a:ext cx="5856637" cy="481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Teachers Trained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12,500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Tablets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91,000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Charging Carts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2,000</a:t>
                      </a:r>
                      <a:endParaRPr lang="en-US" sz="2000" b="1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Interactive</a:t>
                      </a:r>
                      <a:r>
                        <a:rPr lang="en-US" sz="2000" b="1" baseline="0" dirty="0" smtClean="0"/>
                        <a:t> Whiteboard Solutions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2,200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Multi Media Projectors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4,400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Laptops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4,500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Internet Connections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1,106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Wi-Fi Access Points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As needed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Local</a:t>
                      </a:r>
                      <a:r>
                        <a:rPr lang="en-US" sz="2000" b="1" baseline="0" dirty="0" smtClean="0"/>
                        <a:t> Servers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1,106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Classroom Management Software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91,000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Educational Content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Many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INPUTS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2130"/>
              </p:ext>
            </p:extLst>
          </p:nvPr>
        </p:nvGraphicFramePr>
        <p:xfrm>
          <a:off x="2078495" y="1479083"/>
          <a:ext cx="5856637" cy="121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J$7.9B</a:t>
                      </a:r>
                      <a:endParaRPr lang="en-US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 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174072"/>
            <a:ext cx="11456998" cy="2344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072"/>
            <a:ext cx="2556388" cy="1917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02943"/>
            <a:ext cx="210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12, 1962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59" y="3154388"/>
            <a:ext cx="2460482" cy="1936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9259" y="5120548"/>
            <a:ext cx="210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20, 1969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r>
              <a:rPr lang="en-US" b="1" dirty="0" smtClean="0"/>
              <a:t>PROJECT PARTICIPANTS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24" y="338012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INPUTS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78495" y="1479083"/>
          <a:ext cx="5856637" cy="121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J$7.9B</a:t>
                      </a:r>
                      <a:endParaRPr lang="en-US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 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3550920"/>
            <a:ext cx="585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INPUTS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78495" y="1479083"/>
          <a:ext cx="5856637" cy="121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J$7.9B</a:t>
                      </a:r>
                      <a:endParaRPr lang="en-US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 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3550920"/>
            <a:ext cx="585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 rot="1732039">
            <a:off x="6604328" y="3831141"/>
            <a:ext cx="306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Money $$!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3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INPUTS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78495" y="1479083"/>
          <a:ext cx="5856637" cy="121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J$7.9B</a:t>
                      </a:r>
                      <a:endParaRPr lang="en-US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 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3550920"/>
            <a:ext cx="585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 rot="1732039">
            <a:off x="6604328" y="3831141"/>
            <a:ext cx="306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Money $$!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19" y="2872874"/>
            <a:ext cx="1662289" cy="18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35626"/>
          </a:xfrm>
        </p:spPr>
        <p:txBody>
          <a:bodyPr anchor="ctr" anchorCtr="1">
            <a:normAutofit fontScale="90000"/>
          </a:bodyPr>
          <a:lstStyle/>
          <a:p>
            <a:r>
              <a:rPr lang="en-US" sz="4800" b="1" dirty="0" smtClean="0"/>
              <a:t>PROJECT EVALUATION – PROCESS, OUTPUTS &amp; OUTCOMES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46089"/>
              </p:ext>
            </p:extLst>
          </p:nvPr>
        </p:nvGraphicFramePr>
        <p:xfrm>
          <a:off x="1771596" y="1705122"/>
          <a:ext cx="339095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54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Scrutineers, Auditors and Gatekeepers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MOEYI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E-LJam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OPM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MSET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Office of the Contractor General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Auditor General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45" y="3230434"/>
            <a:ext cx="3322233" cy="3093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51" y="2072194"/>
            <a:ext cx="1695450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34" y="1135626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– This Phase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0348"/>
              </p:ext>
            </p:extLst>
          </p:nvPr>
        </p:nvGraphicFramePr>
        <p:xfrm>
          <a:off x="2032000" y="719666"/>
          <a:ext cx="5856637" cy="455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Charging Carts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r>
                        <a:rPr lang="en-US" baseline="0" dirty="0" smtClean="0"/>
                        <a:t> Whiteboard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 Media Projectors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Laptops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Wi-Fi Access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Servers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 Management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0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– This Phase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69202"/>
              </p:ext>
            </p:extLst>
          </p:nvPr>
        </p:nvGraphicFramePr>
        <p:xfrm>
          <a:off x="2078495" y="1479083"/>
          <a:ext cx="5856637" cy="121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343"/>
                <a:gridCol w="15472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J$1.5B</a:t>
                      </a:r>
                      <a:endParaRPr lang="en-US" dirty="0"/>
                    </a:p>
                  </a:txBody>
                  <a:tcPr/>
                </a:tc>
              </a:tr>
              <a:tr h="47706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5" name="OTLSHAPE_T_ebef0bf2732b49379ae5f355363c5517_RightVerticalConnector4"/>
          <p:cNvCxnSpPr/>
          <p:nvPr>
            <p:custDataLst>
              <p:tags r:id="rId2"/>
            </p:custDataLst>
          </p:nvPr>
        </p:nvCxnSpPr>
        <p:spPr>
          <a:xfrm>
            <a:off x="11104366" y="5491353"/>
            <a:ext cx="0" cy="17034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4" name="OTLSHAPE_T_ebef0bf2732b49379ae5f355363c5517_RightVerticalConnector3"/>
          <p:cNvCxnSpPr/>
          <p:nvPr>
            <p:custDataLst>
              <p:tags r:id="rId3"/>
            </p:custDataLst>
          </p:nvPr>
        </p:nvCxnSpPr>
        <p:spPr>
          <a:xfrm>
            <a:off x="11104366" y="5117804"/>
            <a:ext cx="0" cy="17034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3" name="OTLSHAPE_T_ebef0bf2732b49379ae5f355363c5517_RightVerticalConnector2"/>
          <p:cNvCxnSpPr/>
          <p:nvPr>
            <p:custDataLst>
              <p:tags r:id="rId4"/>
            </p:custDataLst>
          </p:nvPr>
        </p:nvCxnSpPr>
        <p:spPr>
          <a:xfrm>
            <a:off x="11104366" y="4744255"/>
            <a:ext cx="0" cy="17034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2" name="OTLSHAPE_T_ebef0bf2732b49379ae5f355363c5517_RightVerticalConnector1"/>
          <p:cNvCxnSpPr/>
          <p:nvPr>
            <p:custDataLst>
              <p:tags r:id="rId5"/>
            </p:custDataLst>
          </p:nvPr>
        </p:nvCxnSpPr>
        <p:spPr>
          <a:xfrm>
            <a:off x="11104366" y="2095500"/>
            <a:ext cx="0" cy="2445554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1" name="OTLSHAPE_T_ebef0bf2732b49379ae5f355363c5517_LeftVerticalConnector4"/>
          <p:cNvCxnSpPr/>
          <p:nvPr>
            <p:custDataLst>
              <p:tags r:id="rId6"/>
            </p:custDataLst>
          </p:nvPr>
        </p:nvCxnSpPr>
        <p:spPr>
          <a:xfrm>
            <a:off x="2507386" y="3624030"/>
            <a:ext cx="0" cy="203767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0" name="OTLSHAPE_T_ebef0bf2732b49379ae5f355363c5517_LeftVerticalConnector2"/>
          <p:cNvCxnSpPr/>
          <p:nvPr>
            <p:custDataLst>
              <p:tags r:id="rId7"/>
            </p:custDataLst>
          </p:nvPr>
        </p:nvCxnSpPr>
        <p:spPr>
          <a:xfrm>
            <a:off x="2507386" y="2798614"/>
            <a:ext cx="0" cy="7984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9" name="OTLSHAPE_T_ebef0bf2732b49379ae5f355363c5517_LeftVerticalConnector1"/>
          <p:cNvCxnSpPr/>
          <p:nvPr>
            <p:custDataLst>
              <p:tags r:id="rId8"/>
            </p:custDataLst>
          </p:nvPr>
        </p:nvCxnSpPr>
        <p:spPr>
          <a:xfrm>
            <a:off x="2507386" y="2095500"/>
            <a:ext cx="0" cy="53259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5" name="OTLSHAPE_T_e56eb48ef10643b5b4b50bd261d91aee_LeftVerticalConnector4"/>
          <p:cNvCxnSpPr/>
          <p:nvPr>
            <p:custDataLst>
              <p:tags r:id="rId9"/>
            </p:custDataLst>
          </p:nvPr>
        </p:nvCxnSpPr>
        <p:spPr>
          <a:xfrm>
            <a:off x="2993712" y="3555111"/>
            <a:ext cx="0" cy="1733042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4" name="OTLSHAPE_T_e56eb48ef10643b5b4b50bd261d91aee_LeftVerticalConnector3"/>
          <p:cNvCxnSpPr/>
          <p:nvPr>
            <p:custDataLst>
              <p:tags r:id="rId10"/>
            </p:custDataLst>
          </p:nvPr>
        </p:nvCxnSpPr>
        <p:spPr>
          <a:xfrm>
            <a:off x="2993712" y="3150574"/>
            <a:ext cx="0" cy="2013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3" name="OTLSHAPE_T_e56eb48ef10643b5b4b50bd261d91aee_LeftVerticalConnector2"/>
          <p:cNvCxnSpPr/>
          <p:nvPr>
            <p:custDataLst>
              <p:tags r:id="rId11"/>
            </p:custDataLst>
          </p:nvPr>
        </p:nvCxnSpPr>
        <p:spPr>
          <a:xfrm>
            <a:off x="2993712" y="2798615"/>
            <a:ext cx="0" cy="14875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2" name="OTLSHAPE_T_e56eb48ef10643b5b4b50bd261d91aee_LeftVerticalConnector1"/>
          <p:cNvCxnSpPr/>
          <p:nvPr>
            <p:custDataLst>
              <p:tags r:id="rId12"/>
            </p:custDataLst>
          </p:nvPr>
        </p:nvCxnSpPr>
        <p:spPr>
          <a:xfrm>
            <a:off x="2993712" y="2095500"/>
            <a:ext cx="0" cy="53259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OTLSHAPE_T_dabe56ffc89b4477959e5bd469f4a842_LeftVerticalConnector7"/>
          <p:cNvCxnSpPr/>
          <p:nvPr>
            <p:custDataLst>
              <p:tags r:id="rId13"/>
            </p:custDataLst>
          </p:nvPr>
        </p:nvCxnSpPr>
        <p:spPr>
          <a:xfrm>
            <a:off x="3331002" y="4407789"/>
            <a:ext cx="0" cy="50681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OTLSHAPE_T_dabe56ffc89b4477959e5bd469f4a842_LeftVerticalConnector6"/>
          <p:cNvCxnSpPr/>
          <p:nvPr>
            <p:custDataLst>
              <p:tags r:id="rId14"/>
            </p:custDataLst>
          </p:nvPr>
        </p:nvCxnSpPr>
        <p:spPr>
          <a:xfrm>
            <a:off x="3331002" y="4157430"/>
            <a:ext cx="0" cy="7984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7" name="OTLSHAPE_T_dabe56ffc89b4477959e5bd469f4a842_LeftVerticalConnector5"/>
          <p:cNvCxnSpPr/>
          <p:nvPr>
            <p:custDataLst>
              <p:tags r:id="rId15"/>
            </p:custDataLst>
          </p:nvPr>
        </p:nvCxnSpPr>
        <p:spPr>
          <a:xfrm>
            <a:off x="3331002" y="3874389"/>
            <a:ext cx="0" cy="7984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6" name="OTLSHAPE_T_dabe56ffc89b4477959e5bd469f4a842_LeftVerticalConnector4"/>
          <p:cNvCxnSpPr/>
          <p:nvPr>
            <p:custDataLst>
              <p:tags r:id="rId16"/>
            </p:custDataLst>
          </p:nvPr>
        </p:nvCxnSpPr>
        <p:spPr>
          <a:xfrm>
            <a:off x="3331002" y="3555111"/>
            <a:ext cx="0" cy="14875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" name="OTLSHAPE_T_dabe56ffc89b4477959e5bd469f4a842_LeftVerticalConnector3"/>
          <p:cNvCxnSpPr/>
          <p:nvPr>
            <p:custDataLst>
              <p:tags r:id="rId17"/>
            </p:custDataLst>
          </p:nvPr>
        </p:nvCxnSpPr>
        <p:spPr>
          <a:xfrm>
            <a:off x="3331002" y="3150574"/>
            <a:ext cx="0" cy="2013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" name="OTLSHAPE_T_dabe56ffc89b4477959e5bd469f4a842_LeftVerticalConnector2"/>
          <p:cNvCxnSpPr/>
          <p:nvPr>
            <p:custDataLst>
              <p:tags r:id="rId18"/>
            </p:custDataLst>
          </p:nvPr>
        </p:nvCxnSpPr>
        <p:spPr>
          <a:xfrm>
            <a:off x="3331002" y="2814955"/>
            <a:ext cx="0" cy="132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3" name="OTLSHAPE_T_dabe56ffc89b4477959e5bd469f4a842_LeftVerticalConnector1"/>
          <p:cNvCxnSpPr/>
          <p:nvPr>
            <p:custDataLst>
              <p:tags r:id="rId19"/>
            </p:custDataLst>
          </p:nvPr>
        </p:nvCxnSpPr>
        <p:spPr>
          <a:xfrm>
            <a:off x="3331002" y="2408555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1" name="OTLSHAPE_T_b43eeb5b44014afba8bc3745de1bd4c1_LeftVerticalConnector6"/>
          <p:cNvCxnSpPr/>
          <p:nvPr>
            <p:custDataLst>
              <p:tags r:id="rId20"/>
            </p:custDataLst>
          </p:nvPr>
        </p:nvCxnSpPr>
        <p:spPr>
          <a:xfrm>
            <a:off x="5629284" y="4400042"/>
            <a:ext cx="0" cy="141012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0" name="OTLSHAPE_T_b43eeb5b44014afba8bc3745de1bd4c1_LeftVerticalConnector5"/>
          <p:cNvCxnSpPr/>
          <p:nvPr>
            <p:custDataLst>
              <p:tags r:id="rId21"/>
            </p:custDataLst>
          </p:nvPr>
        </p:nvCxnSpPr>
        <p:spPr>
          <a:xfrm>
            <a:off x="5629284" y="4157429"/>
            <a:ext cx="0" cy="8758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9" name="OTLSHAPE_T_b43eeb5b44014afba8bc3745de1bd4c1_LeftVerticalConnector4"/>
          <p:cNvCxnSpPr/>
          <p:nvPr>
            <p:custDataLst>
              <p:tags r:id="rId22"/>
            </p:custDataLst>
          </p:nvPr>
        </p:nvCxnSpPr>
        <p:spPr>
          <a:xfrm>
            <a:off x="5629284" y="3866642"/>
            <a:ext cx="0" cy="8758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8" name="OTLSHAPE_T_b43eeb5b44014afba8bc3745de1bd4c1_LeftVerticalConnector3"/>
          <p:cNvCxnSpPr/>
          <p:nvPr>
            <p:custDataLst>
              <p:tags r:id="rId23"/>
            </p:custDataLst>
          </p:nvPr>
        </p:nvCxnSpPr>
        <p:spPr>
          <a:xfrm>
            <a:off x="5629284" y="3126486"/>
            <a:ext cx="0" cy="58513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7" name="OTLSHAPE_T_b43eeb5b44014afba8bc3745de1bd4c1_LeftVerticalConnector2"/>
          <p:cNvCxnSpPr/>
          <p:nvPr>
            <p:custDataLst>
              <p:tags r:id="rId24"/>
            </p:custDataLst>
          </p:nvPr>
        </p:nvCxnSpPr>
        <p:spPr>
          <a:xfrm>
            <a:off x="5629284" y="2790867"/>
            <a:ext cx="0" cy="180594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6" name="OTLSHAPE_T_b43eeb5b44014afba8bc3745de1bd4c1_LeftVerticalConnector1"/>
          <p:cNvCxnSpPr/>
          <p:nvPr>
            <p:custDataLst>
              <p:tags r:id="rId25"/>
            </p:custDataLst>
          </p:nvPr>
        </p:nvCxnSpPr>
        <p:spPr>
          <a:xfrm>
            <a:off x="5629284" y="2095500"/>
            <a:ext cx="0" cy="54034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5" name="OTLSHAPE_T_64e99cdd2fc44870957789a1252cd238_RightVerticalConnector6"/>
          <p:cNvCxnSpPr/>
          <p:nvPr>
            <p:custDataLst>
              <p:tags r:id="rId26"/>
            </p:custDataLst>
          </p:nvPr>
        </p:nvCxnSpPr>
        <p:spPr>
          <a:xfrm>
            <a:off x="4844882" y="4157430"/>
            <a:ext cx="0" cy="63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4" name="OTLSHAPE_T_64e99cdd2fc44870957789a1252cd238_RightVerticalConnector5"/>
          <p:cNvCxnSpPr/>
          <p:nvPr>
            <p:custDataLst>
              <p:tags r:id="rId27"/>
            </p:custDataLst>
          </p:nvPr>
        </p:nvCxnSpPr>
        <p:spPr>
          <a:xfrm>
            <a:off x="4844882" y="3890730"/>
            <a:ext cx="0" cy="63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3" name="OTLSHAPE_T_64e99cdd2fc44870957789a1252cd238_RightVerticalConnector4"/>
          <p:cNvCxnSpPr/>
          <p:nvPr>
            <p:custDataLst>
              <p:tags r:id="rId28"/>
            </p:custDataLst>
          </p:nvPr>
        </p:nvCxnSpPr>
        <p:spPr>
          <a:xfrm>
            <a:off x="4844882" y="3531023"/>
            <a:ext cx="0" cy="15650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2" name="OTLSHAPE_T_64e99cdd2fc44870957789a1252cd238_RightVerticalConnector3"/>
          <p:cNvCxnSpPr/>
          <p:nvPr>
            <p:custDataLst>
              <p:tags r:id="rId29"/>
            </p:custDataLst>
          </p:nvPr>
        </p:nvCxnSpPr>
        <p:spPr>
          <a:xfrm>
            <a:off x="4844882" y="3150574"/>
            <a:ext cx="0" cy="22542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1" name="OTLSHAPE_T_64e99cdd2fc44870957789a1252cd238_RightVerticalConnector2"/>
          <p:cNvCxnSpPr/>
          <p:nvPr>
            <p:custDataLst>
              <p:tags r:id="rId30"/>
            </p:custDataLst>
          </p:nvPr>
        </p:nvCxnSpPr>
        <p:spPr>
          <a:xfrm>
            <a:off x="4844882" y="2790867"/>
            <a:ext cx="0" cy="15650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0" name="OTLSHAPE_T_64e99cdd2fc44870957789a1252cd238_RightVerticalConnector1"/>
          <p:cNvCxnSpPr/>
          <p:nvPr>
            <p:custDataLst>
              <p:tags r:id="rId31"/>
            </p:custDataLst>
          </p:nvPr>
        </p:nvCxnSpPr>
        <p:spPr>
          <a:xfrm>
            <a:off x="4844882" y="2095500"/>
            <a:ext cx="0" cy="54034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9" name="OTLSHAPE_T_64e99cdd2fc44870957789a1252cd238_LeftVerticalConnector6"/>
          <p:cNvCxnSpPr/>
          <p:nvPr>
            <p:custDataLst>
              <p:tags r:id="rId32"/>
            </p:custDataLst>
          </p:nvPr>
        </p:nvCxnSpPr>
        <p:spPr>
          <a:xfrm>
            <a:off x="4640945" y="4157430"/>
            <a:ext cx="0" cy="63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8" name="OTLSHAPE_T_64e99cdd2fc44870957789a1252cd238_LeftVerticalConnector5"/>
          <p:cNvCxnSpPr/>
          <p:nvPr>
            <p:custDataLst>
              <p:tags r:id="rId33"/>
            </p:custDataLst>
          </p:nvPr>
        </p:nvCxnSpPr>
        <p:spPr>
          <a:xfrm>
            <a:off x="4640945" y="3890730"/>
            <a:ext cx="0" cy="63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7" name="OTLSHAPE_T_64e99cdd2fc44870957789a1252cd238_LeftVerticalConnector4"/>
          <p:cNvCxnSpPr/>
          <p:nvPr>
            <p:custDataLst>
              <p:tags r:id="rId34"/>
            </p:custDataLst>
          </p:nvPr>
        </p:nvCxnSpPr>
        <p:spPr>
          <a:xfrm>
            <a:off x="4640945" y="3531023"/>
            <a:ext cx="0" cy="15650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6" name="OTLSHAPE_T_64e99cdd2fc44870957789a1252cd238_LeftVerticalConnector3"/>
          <p:cNvCxnSpPr/>
          <p:nvPr>
            <p:custDataLst>
              <p:tags r:id="rId35"/>
            </p:custDataLst>
          </p:nvPr>
        </p:nvCxnSpPr>
        <p:spPr>
          <a:xfrm>
            <a:off x="4640945" y="3150574"/>
            <a:ext cx="0" cy="22542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5" name="OTLSHAPE_T_64e99cdd2fc44870957789a1252cd238_LeftVerticalConnector2"/>
          <p:cNvCxnSpPr/>
          <p:nvPr>
            <p:custDataLst>
              <p:tags r:id="rId36"/>
            </p:custDataLst>
          </p:nvPr>
        </p:nvCxnSpPr>
        <p:spPr>
          <a:xfrm>
            <a:off x="4640945" y="2814955"/>
            <a:ext cx="0" cy="132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4" name="OTLSHAPE_T_64e99cdd2fc44870957789a1252cd238_LeftVerticalConnector1"/>
          <p:cNvCxnSpPr/>
          <p:nvPr>
            <p:custDataLst>
              <p:tags r:id="rId37"/>
            </p:custDataLst>
          </p:nvPr>
        </p:nvCxnSpPr>
        <p:spPr>
          <a:xfrm>
            <a:off x="4640945" y="2095500"/>
            <a:ext cx="0" cy="51625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3" name="OTLSHAPE_T_fc22293baf7d4753982be0f9666c0762_RightVerticalConnector4"/>
          <p:cNvCxnSpPr/>
          <p:nvPr>
            <p:custDataLst>
              <p:tags r:id="rId38"/>
            </p:custDataLst>
          </p:nvPr>
        </p:nvCxnSpPr>
        <p:spPr>
          <a:xfrm>
            <a:off x="5668499" y="3866642"/>
            <a:ext cx="0" cy="8758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2" name="OTLSHAPE_T_fc22293baf7d4753982be0f9666c0762_RightVerticalConnector3"/>
          <p:cNvCxnSpPr/>
          <p:nvPr>
            <p:custDataLst>
              <p:tags r:id="rId39"/>
            </p:custDataLst>
          </p:nvPr>
        </p:nvCxnSpPr>
        <p:spPr>
          <a:xfrm>
            <a:off x="5668499" y="3126486"/>
            <a:ext cx="0" cy="58513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1" name="OTLSHAPE_T_fc22293baf7d4753982be0f9666c0762_RightVerticalConnector2"/>
          <p:cNvCxnSpPr/>
          <p:nvPr>
            <p:custDataLst>
              <p:tags r:id="rId40"/>
            </p:custDataLst>
          </p:nvPr>
        </p:nvCxnSpPr>
        <p:spPr>
          <a:xfrm>
            <a:off x="5668499" y="2790867"/>
            <a:ext cx="0" cy="180594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0" name="OTLSHAPE_T_fc22293baf7d4753982be0f9666c0762_RightVerticalConnector1"/>
          <p:cNvCxnSpPr/>
          <p:nvPr>
            <p:custDataLst>
              <p:tags r:id="rId41"/>
            </p:custDataLst>
          </p:nvPr>
        </p:nvCxnSpPr>
        <p:spPr>
          <a:xfrm>
            <a:off x="5668499" y="2095500"/>
            <a:ext cx="0" cy="54034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9" name="OTLSHAPE_T_fc22293baf7d4753982be0f9666c0762_LeftVerticalConnector4"/>
          <p:cNvCxnSpPr/>
          <p:nvPr>
            <p:custDataLst>
              <p:tags r:id="rId42"/>
            </p:custDataLst>
          </p:nvPr>
        </p:nvCxnSpPr>
        <p:spPr>
          <a:xfrm>
            <a:off x="3103527" y="3555111"/>
            <a:ext cx="0" cy="3991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8" name="OTLSHAPE_T_fc22293baf7d4753982be0f9666c0762_LeftVerticalConnector3"/>
          <p:cNvCxnSpPr/>
          <p:nvPr>
            <p:custDataLst>
              <p:tags r:id="rId43"/>
            </p:custDataLst>
          </p:nvPr>
        </p:nvCxnSpPr>
        <p:spPr>
          <a:xfrm>
            <a:off x="3103527" y="3150574"/>
            <a:ext cx="0" cy="2013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7" name="OTLSHAPE_T_fc22293baf7d4753982be0f9666c0762_LeftVerticalConnector2"/>
          <p:cNvCxnSpPr/>
          <p:nvPr>
            <p:custDataLst>
              <p:tags r:id="rId44"/>
            </p:custDataLst>
          </p:nvPr>
        </p:nvCxnSpPr>
        <p:spPr>
          <a:xfrm>
            <a:off x="3103527" y="2798615"/>
            <a:ext cx="0" cy="14875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6" name="OTLSHAPE_T_fc22293baf7d4753982be0f9666c0762_LeftVerticalConnector1"/>
          <p:cNvCxnSpPr/>
          <p:nvPr>
            <p:custDataLst>
              <p:tags r:id="rId45"/>
            </p:custDataLst>
          </p:nvPr>
        </p:nvCxnSpPr>
        <p:spPr>
          <a:xfrm>
            <a:off x="3103527" y="2095500"/>
            <a:ext cx="0" cy="53259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5" name="OTLSHAPE_T_e08750983bc24eb6a17c8e9db65ee903_RightVerticalConnector3"/>
          <p:cNvCxnSpPr/>
          <p:nvPr>
            <p:custDataLst>
              <p:tags r:id="rId46"/>
            </p:custDataLst>
          </p:nvPr>
        </p:nvCxnSpPr>
        <p:spPr>
          <a:xfrm>
            <a:off x="5448867" y="3126486"/>
            <a:ext cx="0" cy="561044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4" name="OTLSHAPE_T_e08750983bc24eb6a17c8e9db65ee903_RightVerticalConnector2"/>
          <p:cNvCxnSpPr/>
          <p:nvPr>
            <p:custDataLst>
              <p:tags r:id="rId47"/>
            </p:custDataLst>
          </p:nvPr>
        </p:nvCxnSpPr>
        <p:spPr>
          <a:xfrm>
            <a:off x="5448867" y="2790867"/>
            <a:ext cx="0" cy="180594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3" name="OTLSHAPE_T_e08750983bc24eb6a17c8e9db65ee903_RightVerticalConnector1"/>
          <p:cNvCxnSpPr/>
          <p:nvPr>
            <p:custDataLst>
              <p:tags r:id="rId48"/>
            </p:custDataLst>
          </p:nvPr>
        </p:nvCxnSpPr>
        <p:spPr>
          <a:xfrm>
            <a:off x="5448867" y="2095500"/>
            <a:ext cx="0" cy="54034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2" name="OTLSHAPE_T_e08750983bc24eb6a17c8e9db65ee903_LeftVerticalConnector4"/>
          <p:cNvCxnSpPr/>
          <p:nvPr>
            <p:custDataLst>
              <p:tags r:id="rId49"/>
            </p:custDataLst>
          </p:nvPr>
        </p:nvCxnSpPr>
        <p:spPr>
          <a:xfrm>
            <a:off x="4421313" y="3531023"/>
            <a:ext cx="0" cy="15650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1" name="OTLSHAPE_T_e08750983bc24eb6a17c8e9db65ee903_LeftVerticalConnector3"/>
          <p:cNvCxnSpPr/>
          <p:nvPr>
            <p:custDataLst>
              <p:tags r:id="rId50"/>
            </p:custDataLst>
          </p:nvPr>
        </p:nvCxnSpPr>
        <p:spPr>
          <a:xfrm>
            <a:off x="4421313" y="3150574"/>
            <a:ext cx="0" cy="22542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0" name="OTLSHAPE_T_e08750983bc24eb6a17c8e9db65ee903_LeftVerticalConnector2"/>
          <p:cNvCxnSpPr/>
          <p:nvPr>
            <p:custDataLst>
              <p:tags r:id="rId51"/>
            </p:custDataLst>
          </p:nvPr>
        </p:nvCxnSpPr>
        <p:spPr>
          <a:xfrm>
            <a:off x="4421313" y="2814955"/>
            <a:ext cx="0" cy="132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9" name="OTLSHAPE_T_e08750983bc24eb6a17c8e9db65ee903_LeftVerticalConnector1"/>
          <p:cNvCxnSpPr/>
          <p:nvPr>
            <p:custDataLst>
              <p:tags r:id="rId52"/>
            </p:custDataLst>
          </p:nvPr>
        </p:nvCxnSpPr>
        <p:spPr>
          <a:xfrm>
            <a:off x="4421313" y="2095500"/>
            <a:ext cx="0" cy="51625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8" name="OTLSHAPE_T_a150eaaac60e4d28b1db337d8f2e67be_RightVerticalConnector3"/>
          <p:cNvCxnSpPr/>
          <p:nvPr>
            <p:custDataLst>
              <p:tags r:id="rId53"/>
            </p:custDataLst>
          </p:nvPr>
        </p:nvCxnSpPr>
        <p:spPr>
          <a:xfrm>
            <a:off x="4076174" y="3150574"/>
            <a:ext cx="0" cy="2013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7" name="OTLSHAPE_T_a150eaaac60e4d28b1db337d8f2e67be_RightVerticalConnector2"/>
          <p:cNvCxnSpPr/>
          <p:nvPr>
            <p:custDataLst>
              <p:tags r:id="rId54"/>
            </p:custDataLst>
          </p:nvPr>
        </p:nvCxnSpPr>
        <p:spPr>
          <a:xfrm>
            <a:off x="4076174" y="2814955"/>
            <a:ext cx="0" cy="132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6" name="OTLSHAPE_T_a150eaaac60e4d28b1db337d8f2e67be_RightVerticalConnector1"/>
          <p:cNvCxnSpPr/>
          <p:nvPr>
            <p:custDataLst>
              <p:tags r:id="rId55"/>
            </p:custDataLst>
          </p:nvPr>
        </p:nvCxnSpPr>
        <p:spPr>
          <a:xfrm>
            <a:off x="4076174" y="2095500"/>
            <a:ext cx="0" cy="516255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5" name="OTLSHAPE_T_a150eaaac60e4d28b1db337d8f2e67be_LeftVerticalConnector3"/>
          <p:cNvCxnSpPr/>
          <p:nvPr>
            <p:custDataLst>
              <p:tags r:id="rId56"/>
            </p:custDataLst>
          </p:nvPr>
        </p:nvCxnSpPr>
        <p:spPr>
          <a:xfrm>
            <a:off x="2570138" y="3150574"/>
            <a:ext cx="0" cy="2013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4" name="OTLSHAPE_T_a150eaaac60e4d28b1db337d8f2e67be_LeftVerticalConnector2"/>
          <p:cNvCxnSpPr/>
          <p:nvPr>
            <p:custDataLst>
              <p:tags r:id="rId57"/>
            </p:custDataLst>
          </p:nvPr>
        </p:nvCxnSpPr>
        <p:spPr>
          <a:xfrm>
            <a:off x="2570138" y="2798615"/>
            <a:ext cx="0" cy="14875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3" name="OTLSHAPE_T_a150eaaac60e4d28b1db337d8f2e67be_LeftVerticalConnector1"/>
          <p:cNvCxnSpPr/>
          <p:nvPr>
            <p:custDataLst>
              <p:tags r:id="rId58"/>
            </p:custDataLst>
          </p:nvPr>
        </p:nvCxnSpPr>
        <p:spPr>
          <a:xfrm>
            <a:off x="2570138" y="2095500"/>
            <a:ext cx="0" cy="53259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2" name="OTLSHAPE_T_4c417259259c43e289e8d7ab4b223842_RightVerticalConnector2"/>
          <p:cNvCxnSpPr/>
          <p:nvPr>
            <p:custDataLst>
              <p:tags r:id="rId59"/>
            </p:custDataLst>
          </p:nvPr>
        </p:nvCxnSpPr>
        <p:spPr>
          <a:xfrm>
            <a:off x="5284144" y="2790867"/>
            <a:ext cx="0" cy="15650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1" name="OTLSHAPE_T_4c417259259c43e289e8d7ab4b223842_RightVerticalConnector1"/>
          <p:cNvCxnSpPr/>
          <p:nvPr>
            <p:custDataLst>
              <p:tags r:id="rId60"/>
            </p:custDataLst>
          </p:nvPr>
        </p:nvCxnSpPr>
        <p:spPr>
          <a:xfrm>
            <a:off x="5284144" y="2095500"/>
            <a:ext cx="0" cy="54034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6" name="OTLSHAPE_M_479735132c104ca5afebdaa056aadc79_Connector1"/>
          <p:cNvCxnSpPr/>
          <p:nvPr>
            <p:custDataLst>
              <p:tags r:id="rId61"/>
            </p:custDataLst>
          </p:nvPr>
        </p:nvCxnSpPr>
        <p:spPr>
          <a:xfrm>
            <a:off x="11353879" y="1180719"/>
            <a:ext cx="0" cy="533781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5" name="OTLSHAPE_M_f77a637fa2254341bd931a4ec66aaef3_Connector1"/>
          <p:cNvCxnSpPr/>
          <p:nvPr>
            <p:custDataLst>
              <p:tags r:id="rId62"/>
            </p:custDataLst>
          </p:nvPr>
        </p:nvCxnSpPr>
        <p:spPr>
          <a:xfrm>
            <a:off x="5784664" y="1265978"/>
            <a:ext cx="0" cy="448522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4" name="OTLSHAPE_M_b70dc17dd11d480991c381077fb46e73_Connector2"/>
          <p:cNvCxnSpPr/>
          <p:nvPr>
            <p:custDataLst>
              <p:tags r:id="rId63"/>
            </p:custDataLst>
          </p:nvPr>
        </p:nvCxnSpPr>
        <p:spPr>
          <a:xfrm>
            <a:off x="5643473" y="1318175"/>
            <a:ext cx="0" cy="396325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3" name="OTLSHAPE_M_b70dc17dd11d480991c381077fb46e73_Connector1"/>
          <p:cNvCxnSpPr/>
          <p:nvPr>
            <p:custDataLst>
              <p:tags r:id="rId64"/>
            </p:custDataLst>
          </p:nvPr>
        </p:nvCxnSpPr>
        <p:spPr>
          <a:xfrm>
            <a:off x="5643473" y="800735"/>
            <a:ext cx="0" cy="346922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2" name="OTLSHAPE_M_f2d74650ec4d4cdf91e71a9a7c7c7985_Connector2"/>
          <p:cNvCxnSpPr/>
          <p:nvPr>
            <p:custDataLst>
              <p:tags r:id="rId65"/>
            </p:custDataLst>
          </p:nvPr>
        </p:nvCxnSpPr>
        <p:spPr>
          <a:xfrm>
            <a:off x="5455217" y="1318175"/>
            <a:ext cx="0" cy="396325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1" name="OTLSHAPE_M_f2d74650ec4d4cdf91e71a9a7c7c7985_Connector1"/>
          <p:cNvCxnSpPr/>
          <p:nvPr>
            <p:custDataLst>
              <p:tags r:id="rId66"/>
            </p:custDataLst>
          </p:nvPr>
        </p:nvCxnSpPr>
        <p:spPr>
          <a:xfrm>
            <a:off x="5455217" y="335492"/>
            <a:ext cx="0" cy="812165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0" name="OTLSHAPE_M_b856bedec0494174b2636a270558170e_Connector1"/>
          <p:cNvCxnSpPr/>
          <p:nvPr>
            <p:custDataLst>
              <p:tags r:id="rId67"/>
            </p:custDataLst>
          </p:nvPr>
        </p:nvCxnSpPr>
        <p:spPr>
          <a:xfrm>
            <a:off x="3996240" y="1265978"/>
            <a:ext cx="0" cy="448522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9" name="OTLSHAPE_M_c06db77008b04860af02c3b30bfbab2f_Connector2"/>
          <p:cNvCxnSpPr/>
          <p:nvPr>
            <p:custDataLst>
              <p:tags r:id="rId68"/>
            </p:custDataLst>
          </p:nvPr>
        </p:nvCxnSpPr>
        <p:spPr>
          <a:xfrm>
            <a:off x="3313815" y="1318175"/>
            <a:ext cx="0" cy="396325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8" name="OTLSHAPE_M_c06db77008b04860af02c3b30bfbab2f_Connector1"/>
          <p:cNvCxnSpPr/>
          <p:nvPr>
            <p:custDataLst>
              <p:tags r:id="rId69"/>
            </p:custDataLst>
          </p:nvPr>
        </p:nvCxnSpPr>
        <p:spPr>
          <a:xfrm>
            <a:off x="3313815" y="800735"/>
            <a:ext cx="0" cy="346922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7" name="OTLSHAPE_M_2627500319744de394f222d3cc268f70_Connector1"/>
          <p:cNvCxnSpPr/>
          <p:nvPr>
            <p:custDataLst>
              <p:tags r:id="rId70"/>
            </p:custDataLst>
          </p:nvPr>
        </p:nvCxnSpPr>
        <p:spPr>
          <a:xfrm>
            <a:off x="2568638" y="1265978"/>
            <a:ext cx="0" cy="448522"/>
          </a:xfrm>
          <a:prstGeom prst="line">
            <a:avLst/>
          </a:prstGeom>
          <a:ln w="9525" cap="flat" cmpd="sng" algn="ctr">
            <a:solidFill>
              <a:srgbClr val="0072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3" name="OTLSHAPE_TB_00000000000000000000000000000000_ElapsedTimeExtension"/>
          <p:cNvSpPr/>
          <p:nvPr>
            <p:custDataLst>
              <p:tags r:id="rId71"/>
            </p:custDataLst>
          </p:nvPr>
        </p:nvSpPr>
        <p:spPr>
          <a:xfrm>
            <a:off x="844465" y="2095500"/>
            <a:ext cx="2476500" cy="3886327"/>
          </a:xfrm>
          <a:prstGeom prst="rect">
            <a:avLst/>
          </a:prstGeom>
          <a:gradFill flip="none" rotWithShape="1">
            <a:gsLst>
              <a:gs pos="100000">
                <a:srgbClr val="FFC000">
                  <a:alpha val="0"/>
                </a:srgbClr>
              </a:gs>
              <a:gs pos="0">
                <a:srgbClr val="FFC000">
                  <a:alpha val="30196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9" name="OTLSHAPE_TB_00000000000000000000000000000000_LeftEndCaps"/>
          <p:cNvSpPr txBox="1"/>
          <p:nvPr>
            <p:custDataLst>
              <p:tags r:id="rId72"/>
            </p:custDataLst>
          </p:nvPr>
        </p:nvSpPr>
        <p:spPr>
          <a:xfrm>
            <a:off x="254000" y="17654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510" name="OTLSHAPE_TB_00000000000000000000000000000000_RightEndCaps"/>
          <p:cNvSpPr txBox="1"/>
          <p:nvPr>
            <p:custDataLst>
              <p:tags r:id="rId73"/>
            </p:custDataLst>
          </p:nvPr>
        </p:nvSpPr>
        <p:spPr>
          <a:xfrm>
            <a:off x="11474534" y="17654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511" name="OTLSHAPE_TB_00000000000000000000000000000000_ScaleContainer"/>
          <p:cNvSpPr/>
          <p:nvPr>
            <p:custDataLst>
              <p:tags r:id="rId74"/>
            </p:custDataLst>
          </p:nvPr>
        </p:nvSpPr>
        <p:spPr>
          <a:xfrm>
            <a:off x="844465" y="1714500"/>
            <a:ext cx="1051560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2" name="OTLSHAPE_TB_00000000000000000000000000000000_ElapsedTime"/>
          <p:cNvSpPr/>
          <p:nvPr>
            <p:custDataLst>
              <p:tags r:id="rId75"/>
            </p:custDataLst>
          </p:nvPr>
        </p:nvSpPr>
        <p:spPr>
          <a:xfrm>
            <a:off x="844465" y="1714500"/>
            <a:ext cx="2476500" cy="381000"/>
          </a:xfrm>
          <a:prstGeom prst="rect">
            <a:avLst/>
          </a:prstGeom>
          <a:solidFill>
            <a:schemeClr val="accent4">
              <a:alpha val="30196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4" name="OTLSHAPE_TB_00000000000000000000000000000000_TodayMarkerShape"/>
          <p:cNvSpPr/>
          <p:nvPr>
            <p:custDataLst>
              <p:tags r:id="rId76"/>
            </p:custDataLst>
          </p:nvPr>
        </p:nvSpPr>
        <p:spPr>
          <a:xfrm>
            <a:off x="3261424" y="2095500"/>
            <a:ext cx="114300" cy="127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5" name="OTLSHAPE_TB_00000000000000000000000000000000_TodayMarkerText"/>
          <p:cNvSpPr txBox="1"/>
          <p:nvPr>
            <p:custDataLst>
              <p:tags r:id="rId77"/>
            </p:custDataLst>
          </p:nvPr>
        </p:nvSpPr>
        <p:spPr>
          <a:xfrm>
            <a:off x="3135724" y="22225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16" name="OTLSHAPE_TB_00000000000000000000000000000000_TimescaleInterval1"/>
          <p:cNvSpPr txBox="1"/>
          <p:nvPr>
            <p:custDataLst>
              <p:tags r:id="rId78"/>
            </p:custDataLst>
          </p:nvPr>
        </p:nvSpPr>
        <p:spPr>
          <a:xfrm>
            <a:off x="907965" y="1811973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17" name="OTLSHAPE_TB_00000000000000000000000000000000_TimescaleInterval2"/>
          <p:cNvSpPr txBox="1"/>
          <p:nvPr>
            <p:custDataLst>
              <p:tags r:id="rId79"/>
            </p:custDataLst>
          </p:nvPr>
        </p:nvSpPr>
        <p:spPr>
          <a:xfrm>
            <a:off x="1849241" y="1811973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18" name="OTLSHAPE_TB_00000000000000000000000000000000_TimescaleInterval3"/>
          <p:cNvSpPr txBox="1"/>
          <p:nvPr>
            <p:custDataLst>
              <p:tags r:id="rId80"/>
            </p:custDataLst>
          </p:nvPr>
        </p:nvSpPr>
        <p:spPr>
          <a:xfrm>
            <a:off x="2814049" y="1811973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19" name="OTLSHAPE_TB_00000000000000000000000000000000_TimescaleInterval4"/>
          <p:cNvSpPr txBox="1"/>
          <p:nvPr>
            <p:custDataLst>
              <p:tags r:id="rId81"/>
            </p:custDataLst>
          </p:nvPr>
        </p:nvSpPr>
        <p:spPr>
          <a:xfrm>
            <a:off x="3771012" y="18119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2018</a:t>
            </a:r>
            <a:endParaRPr lang="en-US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0" name="OTLSHAPE_TB_00000000000000000000000000000000_TimescaleInterval5"/>
          <p:cNvSpPr txBox="1"/>
          <p:nvPr>
            <p:custDataLst>
              <p:tags r:id="rId82"/>
            </p:custDataLst>
          </p:nvPr>
        </p:nvSpPr>
        <p:spPr>
          <a:xfrm>
            <a:off x="4712288" y="1811973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1" name="OTLSHAPE_TB_00000000000000000000000000000000_TimescaleInterval6"/>
          <p:cNvSpPr txBox="1"/>
          <p:nvPr>
            <p:custDataLst>
              <p:tags r:id="rId83"/>
            </p:custDataLst>
          </p:nvPr>
        </p:nvSpPr>
        <p:spPr>
          <a:xfrm>
            <a:off x="5677096" y="1811973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2" name="OTLSHAPE_TB_00000000000000000000000000000000_TimescaleInterval7"/>
          <p:cNvSpPr txBox="1"/>
          <p:nvPr>
            <p:custDataLst>
              <p:tags r:id="rId84"/>
            </p:custDataLst>
          </p:nvPr>
        </p:nvSpPr>
        <p:spPr>
          <a:xfrm>
            <a:off x="6634060" y="18119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2019</a:t>
            </a:r>
            <a:endParaRPr lang="en-US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3" name="OTLSHAPE_TB_00000000000000000000000000000000_TimescaleInterval8"/>
          <p:cNvSpPr txBox="1"/>
          <p:nvPr>
            <p:custDataLst>
              <p:tags r:id="rId85"/>
            </p:custDataLst>
          </p:nvPr>
        </p:nvSpPr>
        <p:spPr>
          <a:xfrm>
            <a:off x="7575336" y="1811973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4" name="OTLSHAPE_TB_00000000000000000000000000000000_TimescaleInterval9"/>
          <p:cNvSpPr txBox="1"/>
          <p:nvPr>
            <p:custDataLst>
              <p:tags r:id="rId86"/>
            </p:custDataLst>
          </p:nvPr>
        </p:nvSpPr>
        <p:spPr>
          <a:xfrm>
            <a:off x="8540144" y="1811973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5" name="OTLSHAPE_TB_00000000000000000000000000000000_TimescaleInterval10"/>
          <p:cNvSpPr txBox="1"/>
          <p:nvPr>
            <p:custDataLst>
              <p:tags r:id="rId87"/>
            </p:custDataLst>
          </p:nvPr>
        </p:nvSpPr>
        <p:spPr>
          <a:xfrm>
            <a:off x="9497107" y="18119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2020</a:t>
            </a:r>
            <a:endParaRPr lang="en-US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26" name="OTLSHAPE_TB_00000000000000000000000000000000_TimescaleInterval11"/>
          <p:cNvSpPr txBox="1"/>
          <p:nvPr>
            <p:custDataLst>
              <p:tags r:id="rId88"/>
            </p:custDataLst>
          </p:nvPr>
        </p:nvSpPr>
        <p:spPr>
          <a:xfrm>
            <a:off x="10446227" y="1811973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dk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3537" name="OTLSHAPE_T_aa55371284b649b1bbc9e73825938083_LeftVerticalConnector1" hidden="1"/>
          <p:cNvCxnSpPr/>
          <p:nvPr>
            <p:custDataLst>
              <p:tags r:id="rId89"/>
            </p:custDataLst>
          </p:nvPr>
        </p:nvCxnSpPr>
        <p:spPr>
          <a:xfrm>
            <a:off x="3323158" y="2408555"/>
            <a:ext cx="0" cy="2032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8" name="OTLSHAPE_T_aa55371284b649b1bbc9e73825938083_RightVerticalConnector1" hidden="1"/>
          <p:cNvCxnSpPr/>
          <p:nvPr>
            <p:custDataLst>
              <p:tags r:id="rId90"/>
            </p:custDataLst>
          </p:nvPr>
        </p:nvCxnSpPr>
        <p:spPr>
          <a:xfrm flipV="1">
            <a:off x="4648783" y="2095500"/>
            <a:ext cx="0" cy="51625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9" name="OTLSHAPE_T_4c417259259c43e289e8d7ab4b223842_LeftVerticalConnector1" hidden="1"/>
          <p:cNvCxnSpPr/>
          <p:nvPr>
            <p:custDataLst>
              <p:tags r:id="rId91"/>
            </p:custDataLst>
          </p:nvPr>
        </p:nvCxnSpPr>
        <p:spPr>
          <a:xfrm>
            <a:off x="2562294" y="2095500"/>
            <a:ext cx="0" cy="53259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0" name="OTLSHAPE_T_4c417259259c43e289e8d7ab4b223842_LeftVerticalConnector2" hidden="1"/>
          <p:cNvCxnSpPr/>
          <p:nvPr>
            <p:custDataLst>
              <p:tags r:id="rId92"/>
            </p:custDataLst>
          </p:nvPr>
        </p:nvCxnSpPr>
        <p:spPr>
          <a:xfrm>
            <a:off x="2562294" y="2798614"/>
            <a:ext cx="0" cy="14876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2" name="OTLSHAPE_T_b43eeb5b44014afba8bc3745de1bd4c1_RightVerticalConnector1" hidden="1"/>
          <p:cNvCxnSpPr/>
          <p:nvPr>
            <p:custDataLst>
              <p:tags r:id="rId93"/>
            </p:custDataLst>
          </p:nvPr>
        </p:nvCxnSpPr>
        <p:spPr>
          <a:xfrm flipV="1">
            <a:off x="11104366" y="2095500"/>
            <a:ext cx="0" cy="244555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OTLSHAPE_T_dabe56ffc89b4477959e5bd469f4a842_RightVerticalConnector1" hidden="1"/>
          <p:cNvCxnSpPr/>
          <p:nvPr>
            <p:custDataLst>
              <p:tags r:id="rId94"/>
            </p:custDataLst>
          </p:nvPr>
        </p:nvCxnSpPr>
        <p:spPr>
          <a:xfrm>
            <a:off x="11104366" y="2095500"/>
            <a:ext cx="0" cy="244555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OTLSHAPE_T_dabe56ffc89b4477959e5bd469f4a842_RightVerticalConnector2" hidden="1"/>
          <p:cNvCxnSpPr/>
          <p:nvPr>
            <p:custDataLst>
              <p:tags r:id="rId95"/>
            </p:custDataLst>
          </p:nvPr>
        </p:nvCxnSpPr>
        <p:spPr>
          <a:xfrm>
            <a:off x="11104366" y="4744254"/>
            <a:ext cx="0" cy="17035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6" name="OTLSHAPE_T_e56eb48ef10643b5b4b50bd261d91aee_RightVerticalConnector1" hidden="1"/>
          <p:cNvCxnSpPr/>
          <p:nvPr>
            <p:custDataLst>
              <p:tags r:id="rId96"/>
            </p:custDataLst>
          </p:nvPr>
        </p:nvCxnSpPr>
        <p:spPr>
          <a:xfrm>
            <a:off x="11104366" y="2095500"/>
            <a:ext cx="0" cy="244555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7" name="OTLSHAPE_T_e56eb48ef10643b5b4b50bd261d91aee_RightVerticalConnector2" hidden="1"/>
          <p:cNvCxnSpPr/>
          <p:nvPr>
            <p:custDataLst>
              <p:tags r:id="rId97"/>
            </p:custDataLst>
          </p:nvPr>
        </p:nvCxnSpPr>
        <p:spPr>
          <a:xfrm>
            <a:off x="11104366" y="4744254"/>
            <a:ext cx="0" cy="17035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8" name="OTLSHAPE_T_e56eb48ef10643b5b4b50bd261d91aee_RightVerticalConnector3" hidden="1"/>
          <p:cNvCxnSpPr/>
          <p:nvPr>
            <p:custDataLst>
              <p:tags r:id="rId98"/>
            </p:custDataLst>
          </p:nvPr>
        </p:nvCxnSpPr>
        <p:spPr>
          <a:xfrm>
            <a:off x="11104366" y="5117804"/>
            <a:ext cx="0" cy="17034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6" name="OTLSHAPE_M_2627500319744de394f222d3cc268f70_Title"/>
          <p:cNvSpPr txBox="1"/>
          <p:nvPr>
            <p:custDataLst>
              <p:tags r:id="rId99"/>
            </p:custDataLst>
          </p:nvPr>
        </p:nvSpPr>
        <p:spPr>
          <a:xfrm>
            <a:off x="2790888" y="1147657"/>
            <a:ext cx="102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Funding Available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07" name="OTLSHAPE_M_2627500319744de394f222d3cc268f70_Date"/>
          <p:cNvSpPr txBox="1"/>
          <p:nvPr>
            <p:custDataLst>
              <p:tags r:id="rId100"/>
            </p:custDataLst>
          </p:nvPr>
        </p:nvSpPr>
        <p:spPr>
          <a:xfrm>
            <a:off x="2790888" y="134357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8/7/2017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08" name="OTLSHAPE_M_2627500319744de394f222d3cc268f70_Shape"/>
          <p:cNvSpPr/>
          <p:nvPr>
            <p:custDataLst>
              <p:tags r:id="rId101"/>
            </p:custDataLst>
          </p:nvPr>
        </p:nvSpPr>
        <p:spPr>
          <a:xfrm rot="16200000">
            <a:off x="2594038" y="1265978"/>
            <a:ext cx="165100" cy="165100"/>
          </a:xfrm>
          <a:prstGeom prst="flowChartMerg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9" name="OTLSHAPE_M_c06db77008b04860af02c3b30bfbab2f_Title"/>
          <p:cNvSpPr txBox="1"/>
          <p:nvPr>
            <p:custDataLst>
              <p:tags r:id="rId102"/>
            </p:custDataLst>
          </p:nvPr>
        </p:nvSpPr>
        <p:spPr>
          <a:xfrm>
            <a:off x="3536065" y="682413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List Finalized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10" name="OTLSHAPE_M_c06db77008b04860af02c3b30bfbab2f_Date"/>
          <p:cNvSpPr txBox="1"/>
          <p:nvPr>
            <p:custDataLst>
              <p:tags r:id="rId103"/>
            </p:custDataLst>
          </p:nvPr>
        </p:nvSpPr>
        <p:spPr>
          <a:xfrm>
            <a:off x="3536065" y="87833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11/10/2017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11" name="OTLSHAPE_M_c06db77008b04860af02c3b30bfbab2f_Shape"/>
          <p:cNvSpPr/>
          <p:nvPr>
            <p:custDataLst>
              <p:tags r:id="rId104"/>
            </p:custDataLst>
          </p:nvPr>
        </p:nvSpPr>
        <p:spPr>
          <a:xfrm rot="16200000">
            <a:off x="3339215" y="800735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2" name="OTLSHAPE_M_b856bedec0494174b2636a270558170e_Title"/>
          <p:cNvSpPr txBox="1"/>
          <p:nvPr>
            <p:custDataLst>
              <p:tags r:id="rId105"/>
            </p:custDataLst>
          </p:nvPr>
        </p:nvSpPr>
        <p:spPr>
          <a:xfrm>
            <a:off x="4218490" y="1147657"/>
            <a:ext cx="1460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Place Order for Class sets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13" name="OTLSHAPE_M_b856bedec0494174b2636a270558170e_Date"/>
          <p:cNvSpPr txBox="1"/>
          <p:nvPr>
            <p:custDataLst>
              <p:tags r:id="rId106"/>
            </p:custDataLst>
          </p:nvPr>
        </p:nvSpPr>
        <p:spPr>
          <a:xfrm>
            <a:off x="4218490" y="134357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2/5/2018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14" name="OTLSHAPE_M_b856bedec0494174b2636a270558170e_Shape"/>
          <p:cNvSpPr/>
          <p:nvPr>
            <p:custDataLst>
              <p:tags r:id="rId107"/>
            </p:custDataLst>
          </p:nvPr>
        </p:nvSpPr>
        <p:spPr>
          <a:xfrm rot="16200000">
            <a:off x="4021640" y="1265978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5" name="OTLSHAPE_M_f2d74650ec4d4cdf91e71a9a7c7c7985_Title"/>
          <p:cNvSpPr txBox="1"/>
          <p:nvPr>
            <p:custDataLst>
              <p:tags r:id="rId108"/>
            </p:custDataLst>
          </p:nvPr>
        </p:nvSpPr>
        <p:spPr>
          <a:xfrm>
            <a:off x="5677467" y="217170"/>
            <a:ext cx="1409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All Equipment Delivered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16" name="OTLSHAPE_M_f2d74650ec4d4cdf91e71a9a7c7c7985_Date"/>
          <p:cNvSpPr txBox="1"/>
          <p:nvPr>
            <p:custDataLst>
              <p:tags r:id="rId109"/>
            </p:custDataLst>
          </p:nvPr>
        </p:nvSpPr>
        <p:spPr>
          <a:xfrm>
            <a:off x="5677467" y="413089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8/10/2018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17" name="OTLSHAPE_M_f2d74650ec4d4cdf91e71a9a7c7c7985_Shape"/>
          <p:cNvSpPr/>
          <p:nvPr>
            <p:custDataLst>
              <p:tags r:id="rId110"/>
            </p:custDataLst>
          </p:nvPr>
        </p:nvSpPr>
        <p:spPr>
          <a:xfrm rot="16200000">
            <a:off x="5480617" y="335492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8" name="OTLSHAPE_M_b70dc17dd11d480991c381077fb46e73_Title"/>
          <p:cNvSpPr txBox="1"/>
          <p:nvPr>
            <p:custDataLst>
              <p:tags r:id="rId111"/>
            </p:custDataLst>
          </p:nvPr>
        </p:nvSpPr>
        <p:spPr>
          <a:xfrm>
            <a:off x="5865723" y="682413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School Starts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19" name="OTLSHAPE_M_b70dc17dd11d480991c381077fb46e73_Date"/>
          <p:cNvSpPr txBox="1"/>
          <p:nvPr>
            <p:custDataLst>
              <p:tags r:id="rId112"/>
            </p:custDataLst>
          </p:nvPr>
        </p:nvSpPr>
        <p:spPr>
          <a:xfrm>
            <a:off x="5865723" y="878332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9/3/2018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20" name="OTLSHAPE_M_b70dc17dd11d480991c381077fb46e73_Shape"/>
          <p:cNvSpPr/>
          <p:nvPr>
            <p:custDataLst>
              <p:tags r:id="rId113"/>
            </p:custDataLst>
          </p:nvPr>
        </p:nvSpPr>
        <p:spPr>
          <a:xfrm rot="16200000">
            <a:off x="5668873" y="800735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1" name="OTLSHAPE_M_f77a637fa2254341bd931a4ec66aaef3_Title"/>
          <p:cNvSpPr txBox="1"/>
          <p:nvPr>
            <p:custDataLst>
              <p:tags r:id="rId114"/>
            </p:custDataLst>
          </p:nvPr>
        </p:nvSpPr>
        <p:spPr>
          <a:xfrm>
            <a:off x="6006914" y="1147657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Deed of Gift signed 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22" name="OTLSHAPE_M_f77a637fa2254341bd931a4ec66aaef3_Date"/>
          <p:cNvSpPr txBox="1"/>
          <p:nvPr>
            <p:custDataLst>
              <p:tags r:id="rId115"/>
            </p:custDataLst>
          </p:nvPr>
        </p:nvSpPr>
        <p:spPr>
          <a:xfrm>
            <a:off x="6006914" y="13435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9/21/2018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23" name="OTLSHAPE_M_f77a637fa2254341bd931a4ec66aaef3_Shape"/>
          <p:cNvSpPr/>
          <p:nvPr>
            <p:custDataLst>
              <p:tags r:id="rId116"/>
            </p:custDataLst>
          </p:nvPr>
        </p:nvSpPr>
        <p:spPr>
          <a:xfrm rot="16200000">
            <a:off x="5810064" y="1265978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4" name="OTLSHAPE_M_479735132c104ca5afebdaa056aadc79_Title"/>
          <p:cNvSpPr txBox="1"/>
          <p:nvPr>
            <p:custDataLst>
              <p:tags r:id="rId117"/>
            </p:custDataLst>
          </p:nvPr>
        </p:nvSpPr>
        <p:spPr>
          <a:xfrm>
            <a:off x="11576129" y="977138"/>
            <a:ext cx="381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Phase End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25" name="OTLSHAPE_M_479735132c104ca5afebdaa056aadc79_Date"/>
          <p:cNvSpPr txBox="1"/>
          <p:nvPr>
            <p:custDataLst>
              <p:tags r:id="rId118"/>
            </p:custDataLst>
          </p:nvPr>
        </p:nvSpPr>
        <p:spPr>
          <a:xfrm>
            <a:off x="11576129" y="13435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8/31/2020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26" name="OTLSHAPE_M_479735132c104ca5afebdaa056aadc79_Shape"/>
          <p:cNvSpPr/>
          <p:nvPr>
            <p:custDataLst>
              <p:tags r:id="rId119"/>
            </p:custDataLst>
          </p:nvPr>
        </p:nvSpPr>
        <p:spPr>
          <a:xfrm rot="16200000">
            <a:off x="11379279" y="1180719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7" name="OTLSHAPE_T_aa55371284b649b1bbc9e73825938083_Shape"/>
          <p:cNvSpPr/>
          <p:nvPr>
            <p:custDataLst>
              <p:tags r:id="rId120"/>
            </p:custDataLst>
          </p:nvPr>
        </p:nvSpPr>
        <p:spPr>
          <a:xfrm>
            <a:off x="3323158" y="2611755"/>
            <a:ext cx="1333500" cy="2032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8" name="OTLSHAPE_T_aa55371284b649b1bbc9e73825938083_ShapePercentage" hidden="1"/>
          <p:cNvSpPr/>
          <p:nvPr>
            <p:custDataLst>
              <p:tags r:id="rId121"/>
            </p:custDataLst>
          </p:nvPr>
        </p:nvSpPr>
        <p:spPr>
          <a:xfrm>
            <a:off x="3323158" y="26117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9" name="OTLSHAPE_T_aa55371284b649b1bbc9e73825938083_Duration" hidden="1"/>
          <p:cNvSpPr txBox="1"/>
          <p:nvPr>
            <p:custDataLst>
              <p:tags r:id="rId122"/>
            </p:custDataLst>
          </p:nvPr>
        </p:nvSpPr>
        <p:spPr>
          <a:xfrm>
            <a:off x="0" y="261175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169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30" name="OTLSHAPE_T_aa55371284b649b1bbc9e73825938083_TextPercentage" hidden="1"/>
          <p:cNvSpPr txBox="1"/>
          <p:nvPr>
            <p:custDataLst>
              <p:tags r:id="rId123"/>
            </p:custDataLst>
          </p:nvPr>
        </p:nvSpPr>
        <p:spPr>
          <a:xfrm>
            <a:off x="0" y="2766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31" name="OTLSHAPE_T_aa55371284b649b1bbc9e73825938083_StartDate" hidden="1"/>
          <p:cNvSpPr txBox="1"/>
          <p:nvPr>
            <p:custDataLst>
              <p:tags r:id="rId124"/>
            </p:custDataLst>
          </p:nvPr>
        </p:nvSpPr>
        <p:spPr>
          <a:xfrm>
            <a:off x="0" y="2766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32" name="OTLSHAPE_T_aa55371284b649b1bbc9e73825938083_EndDate" hidden="1"/>
          <p:cNvSpPr txBox="1"/>
          <p:nvPr>
            <p:custDataLst>
              <p:tags r:id="rId125"/>
            </p:custDataLst>
          </p:nvPr>
        </p:nvSpPr>
        <p:spPr>
          <a:xfrm>
            <a:off x="0" y="2766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33" name="OTLSHAPE_T_aa55371284b649b1bbc9e73825938083_Title"/>
          <p:cNvSpPr txBox="1"/>
          <p:nvPr>
            <p:custDataLst>
              <p:tags r:id="rId126"/>
            </p:custDataLst>
          </p:nvPr>
        </p:nvSpPr>
        <p:spPr>
          <a:xfrm>
            <a:off x="1533263" y="2628096"/>
            <a:ext cx="173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Upgrade School Infrastructure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34" name="OTLSHAPE_T_aa55371284b649b1bbc9e73825938083_JoinedDate"/>
          <p:cNvSpPr txBox="1"/>
          <p:nvPr>
            <p:custDataLst>
              <p:tags r:id="rId127"/>
            </p:custDataLst>
          </p:nvPr>
        </p:nvSpPr>
        <p:spPr>
          <a:xfrm>
            <a:off x="4699583" y="263584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11/13/2017 - 4/30/2018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35" name="OTLSHAPE_T_4c417259259c43e289e8d7ab4b223842_Shape"/>
          <p:cNvSpPr/>
          <p:nvPr>
            <p:custDataLst>
              <p:tags r:id="rId128"/>
            </p:custDataLst>
          </p:nvPr>
        </p:nvSpPr>
        <p:spPr>
          <a:xfrm>
            <a:off x="2562294" y="2947374"/>
            <a:ext cx="27305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6" name="OTLSHAPE_T_4c417259259c43e289e8d7ab4b223842_ShapePercentage" hidden="1"/>
          <p:cNvSpPr/>
          <p:nvPr>
            <p:custDataLst>
              <p:tags r:id="rId129"/>
            </p:custDataLst>
          </p:nvPr>
        </p:nvSpPr>
        <p:spPr>
          <a:xfrm>
            <a:off x="2562294" y="294737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7" name="OTLSHAPE_T_4c417259259c43e289e8d7ab4b223842_Duration" hidden="1"/>
          <p:cNvSpPr txBox="1"/>
          <p:nvPr>
            <p:custDataLst>
              <p:tags r:id="rId130"/>
            </p:custDataLst>
          </p:nvPr>
        </p:nvSpPr>
        <p:spPr>
          <a:xfrm>
            <a:off x="0" y="287845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347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38" name="OTLSHAPE_T_4c417259259c43e289e8d7ab4b223842_TextPercentage" hidden="1"/>
          <p:cNvSpPr txBox="1"/>
          <p:nvPr>
            <p:custDataLst>
              <p:tags r:id="rId131"/>
            </p:custDataLst>
          </p:nvPr>
        </p:nvSpPr>
        <p:spPr>
          <a:xfrm>
            <a:off x="0" y="3033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39" name="OTLSHAPE_T_4c417259259c43e289e8d7ab4b223842_StartDate" hidden="1"/>
          <p:cNvSpPr txBox="1"/>
          <p:nvPr>
            <p:custDataLst>
              <p:tags r:id="rId132"/>
            </p:custDataLst>
          </p:nvPr>
        </p:nvSpPr>
        <p:spPr>
          <a:xfrm>
            <a:off x="0" y="3033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40" name="OTLSHAPE_T_4c417259259c43e289e8d7ab4b223842_EndDate" hidden="1"/>
          <p:cNvSpPr txBox="1"/>
          <p:nvPr>
            <p:custDataLst>
              <p:tags r:id="rId133"/>
            </p:custDataLst>
          </p:nvPr>
        </p:nvSpPr>
        <p:spPr>
          <a:xfrm>
            <a:off x="0" y="3033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41" name="OTLSHAPE_T_4c417259259c43e289e8d7ab4b223842_Title"/>
          <p:cNvSpPr txBox="1"/>
          <p:nvPr>
            <p:custDataLst>
              <p:tags r:id="rId134"/>
            </p:custDataLst>
          </p:nvPr>
        </p:nvSpPr>
        <p:spPr>
          <a:xfrm>
            <a:off x="388011" y="2878455"/>
            <a:ext cx="2133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Internet and Wi-Fi Procurement and installation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42" name="OTLSHAPE_T_4c417259259c43e289e8d7ab4b223842_JoinedDate"/>
          <p:cNvSpPr txBox="1"/>
          <p:nvPr>
            <p:custDataLst>
              <p:tags r:id="rId135"/>
            </p:custDataLst>
          </p:nvPr>
        </p:nvSpPr>
        <p:spPr>
          <a:xfrm>
            <a:off x="5334944" y="2971461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8/8/2017 - 7/20/2018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43" name="OTLSHAPE_T_a150eaaac60e4d28b1db337d8f2e67be_Shape"/>
          <p:cNvSpPr/>
          <p:nvPr>
            <p:custDataLst>
              <p:tags r:id="rId136"/>
            </p:custDataLst>
          </p:nvPr>
        </p:nvSpPr>
        <p:spPr>
          <a:xfrm>
            <a:off x="2570138" y="3351911"/>
            <a:ext cx="1511300" cy="2032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4" name="OTLSHAPE_T_a150eaaac60e4d28b1db337d8f2e67be_ShapePercentage" hidden="1"/>
          <p:cNvSpPr/>
          <p:nvPr>
            <p:custDataLst>
              <p:tags r:id="rId137"/>
            </p:custDataLst>
          </p:nvPr>
        </p:nvSpPr>
        <p:spPr>
          <a:xfrm>
            <a:off x="2570138" y="335191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5" name="OTLSHAPE_T_a150eaaac60e4d28b1db337d8f2e67be_Duration" hidden="1"/>
          <p:cNvSpPr txBox="1"/>
          <p:nvPr>
            <p:custDataLst>
              <p:tags r:id="rId138"/>
            </p:custDataLst>
          </p:nvPr>
        </p:nvSpPr>
        <p:spPr>
          <a:xfrm>
            <a:off x="0" y="3282992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192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46" name="OTLSHAPE_T_a150eaaac60e4d28b1db337d8f2e67be_TextPercentage" hidden="1"/>
          <p:cNvSpPr txBox="1"/>
          <p:nvPr>
            <p:custDataLst>
              <p:tags r:id="rId139"/>
            </p:custDataLst>
          </p:nvPr>
        </p:nvSpPr>
        <p:spPr>
          <a:xfrm>
            <a:off x="0" y="34380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47" name="OTLSHAPE_T_a150eaaac60e4d28b1db337d8f2e67be_StartDate" hidden="1"/>
          <p:cNvSpPr txBox="1"/>
          <p:nvPr>
            <p:custDataLst>
              <p:tags r:id="rId140"/>
            </p:custDataLst>
          </p:nvPr>
        </p:nvSpPr>
        <p:spPr>
          <a:xfrm>
            <a:off x="0" y="34380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48" name="OTLSHAPE_T_a150eaaac60e4d28b1db337d8f2e67be_EndDate" hidden="1"/>
          <p:cNvSpPr txBox="1"/>
          <p:nvPr>
            <p:custDataLst>
              <p:tags r:id="rId141"/>
            </p:custDataLst>
          </p:nvPr>
        </p:nvSpPr>
        <p:spPr>
          <a:xfrm>
            <a:off x="0" y="34380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49" name="OTLSHAPE_T_a150eaaac60e4d28b1db337d8f2e67be_Title"/>
          <p:cNvSpPr txBox="1"/>
          <p:nvPr>
            <p:custDataLst>
              <p:tags r:id="rId142"/>
            </p:custDataLst>
          </p:nvPr>
        </p:nvSpPr>
        <p:spPr>
          <a:xfrm>
            <a:off x="510282" y="3282992"/>
            <a:ext cx="2019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Tablet and Audiovisual Equipment Procurement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50" name="OTLSHAPE_T_a150eaaac60e4d28b1db337d8f2e67be_JoinedDate"/>
          <p:cNvSpPr txBox="1"/>
          <p:nvPr>
            <p:custDataLst>
              <p:tags r:id="rId143"/>
            </p:custDataLst>
          </p:nvPr>
        </p:nvSpPr>
        <p:spPr>
          <a:xfrm>
            <a:off x="4126974" y="337599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8/9/2017 - 2/16/2018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51" name="OTLSHAPE_T_e08750983bc24eb6a17c8e9db65ee903_Shape"/>
          <p:cNvSpPr/>
          <p:nvPr>
            <p:custDataLst>
              <p:tags r:id="rId144"/>
            </p:custDataLst>
          </p:nvPr>
        </p:nvSpPr>
        <p:spPr>
          <a:xfrm>
            <a:off x="4421313" y="3687530"/>
            <a:ext cx="10287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2" name="OTLSHAPE_T_e08750983bc24eb6a17c8e9db65ee903_ShapePercentage" hidden="1"/>
          <p:cNvSpPr/>
          <p:nvPr>
            <p:custDataLst>
              <p:tags r:id="rId145"/>
            </p:custDataLst>
          </p:nvPr>
        </p:nvSpPr>
        <p:spPr>
          <a:xfrm>
            <a:off x="4421313" y="368753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3" name="OTLSHAPE_T_e08750983bc24eb6a17c8e9db65ee903_Duration" hidden="1"/>
          <p:cNvSpPr txBox="1"/>
          <p:nvPr>
            <p:custDataLst>
              <p:tags r:id="rId146"/>
            </p:custDataLst>
          </p:nvPr>
        </p:nvSpPr>
        <p:spPr>
          <a:xfrm>
            <a:off x="0" y="368753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54" name="OTLSHAPE_T_e08750983bc24eb6a17c8e9db65ee903_TextPercentage" hidden="1"/>
          <p:cNvSpPr txBox="1"/>
          <p:nvPr>
            <p:custDataLst>
              <p:tags r:id="rId147"/>
            </p:custDataLst>
          </p:nvPr>
        </p:nvSpPr>
        <p:spPr>
          <a:xfrm>
            <a:off x="0" y="38425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55" name="OTLSHAPE_T_e08750983bc24eb6a17c8e9db65ee903_StartDate" hidden="1"/>
          <p:cNvSpPr txBox="1"/>
          <p:nvPr>
            <p:custDataLst>
              <p:tags r:id="rId148"/>
            </p:custDataLst>
          </p:nvPr>
        </p:nvSpPr>
        <p:spPr>
          <a:xfrm>
            <a:off x="0" y="38425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56" name="OTLSHAPE_T_e08750983bc24eb6a17c8e9db65ee903_EndDate" hidden="1"/>
          <p:cNvSpPr txBox="1"/>
          <p:nvPr>
            <p:custDataLst>
              <p:tags r:id="rId149"/>
            </p:custDataLst>
          </p:nvPr>
        </p:nvSpPr>
        <p:spPr>
          <a:xfrm>
            <a:off x="0" y="38425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57" name="OTLSHAPE_T_e08750983bc24eb6a17c8e9db65ee903_Title"/>
          <p:cNvSpPr txBox="1"/>
          <p:nvPr>
            <p:custDataLst>
              <p:tags r:id="rId150"/>
            </p:custDataLst>
          </p:nvPr>
        </p:nvSpPr>
        <p:spPr>
          <a:xfrm>
            <a:off x="3229080" y="3703870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Equipment Delivery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58" name="OTLSHAPE_T_e08750983bc24eb6a17c8e9db65ee903_JoinedDate"/>
          <p:cNvSpPr txBox="1"/>
          <p:nvPr>
            <p:custDataLst>
              <p:tags r:id="rId151"/>
            </p:custDataLst>
          </p:nvPr>
        </p:nvSpPr>
        <p:spPr>
          <a:xfrm>
            <a:off x="5499667" y="3711617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4/2/2018 - 8/10/2018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59" name="OTLSHAPE_T_fc22293baf7d4753982be0f9666c0762_Shape"/>
          <p:cNvSpPr/>
          <p:nvPr>
            <p:custDataLst>
              <p:tags r:id="rId152"/>
            </p:custDataLst>
          </p:nvPr>
        </p:nvSpPr>
        <p:spPr>
          <a:xfrm>
            <a:off x="3103527" y="3954230"/>
            <a:ext cx="2565400" cy="2032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0" name="OTLSHAPE_T_fc22293baf7d4753982be0f9666c0762_ShapePercentage" hidden="1"/>
          <p:cNvSpPr/>
          <p:nvPr>
            <p:custDataLst>
              <p:tags r:id="rId153"/>
            </p:custDataLst>
          </p:nvPr>
        </p:nvSpPr>
        <p:spPr>
          <a:xfrm>
            <a:off x="3103527" y="395423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1" name="OTLSHAPE_T_fc22293baf7d4753982be0f9666c0762_Duration" hidden="1"/>
          <p:cNvSpPr txBox="1"/>
          <p:nvPr>
            <p:custDataLst>
              <p:tags r:id="rId154"/>
            </p:custDataLst>
          </p:nvPr>
        </p:nvSpPr>
        <p:spPr>
          <a:xfrm>
            <a:off x="0" y="395423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327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62" name="OTLSHAPE_T_fc22293baf7d4753982be0f9666c0762_TextPercentage" hidden="1"/>
          <p:cNvSpPr txBox="1"/>
          <p:nvPr>
            <p:custDataLst>
              <p:tags r:id="rId155"/>
            </p:custDataLst>
          </p:nvPr>
        </p:nvSpPr>
        <p:spPr>
          <a:xfrm>
            <a:off x="0" y="41092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63" name="OTLSHAPE_T_fc22293baf7d4753982be0f9666c0762_StartDate" hidden="1"/>
          <p:cNvSpPr txBox="1"/>
          <p:nvPr>
            <p:custDataLst>
              <p:tags r:id="rId156"/>
            </p:custDataLst>
          </p:nvPr>
        </p:nvSpPr>
        <p:spPr>
          <a:xfrm>
            <a:off x="0" y="41092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64" name="OTLSHAPE_T_fc22293baf7d4753982be0f9666c0762_EndDate" hidden="1"/>
          <p:cNvSpPr txBox="1"/>
          <p:nvPr>
            <p:custDataLst>
              <p:tags r:id="rId157"/>
            </p:custDataLst>
          </p:nvPr>
        </p:nvSpPr>
        <p:spPr>
          <a:xfrm>
            <a:off x="0" y="41092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65" name="OTLSHAPE_T_fc22293baf7d4753982be0f9666c0762_JoinedDate"/>
          <p:cNvSpPr txBox="1"/>
          <p:nvPr>
            <p:custDataLst>
              <p:tags r:id="rId158"/>
            </p:custDataLst>
          </p:nvPr>
        </p:nvSpPr>
        <p:spPr>
          <a:xfrm>
            <a:off x="5719299" y="39783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10/16/2017 - 9/7/2018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66" name="OTLSHAPE_T_fc22293baf7d4753982be0f9666c0762_Title"/>
          <p:cNvSpPr txBox="1"/>
          <p:nvPr>
            <p:custDataLst>
              <p:tags r:id="rId159"/>
            </p:custDataLst>
          </p:nvPr>
        </p:nvSpPr>
        <p:spPr>
          <a:xfrm>
            <a:off x="4154831" y="3970570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Training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67" name="OTLSHAPE_T_64e99cdd2fc44870957789a1252cd238_Shape"/>
          <p:cNvSpPr/>
          <p:nvPr>
            <p:custDataLst>
              <p:tags r:id="rId160"/>
            </p:custDataLst>
          </p:nvPr>
        </p:nvSpPr>
        <p:spPr>
          <a:xfrm>
            <a:off x="4640945" y="4220930"/>
            <a:ext cx="2159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8" name="OTLSHAPE_T_64e99cdd2fc44870957789a1252cd238_ShapePercentage" hidden="1"/>
          <p:cNvSpPr/>
          <p:nvPr>
            <p:custDataLst>
              <p:tags r:id="rId161"/>
            </p:custDataLst>
          </p:nvPr>
        </p:nvSpPr>
        <p:spPr>
          <a:xfrm>
            <a:off x="4640945" y="422093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9" name="OTLSHAPE_T_64e99cdd2fc44870957789a1252cd238_Duration" hidden="1"/>
          <p:cNvSpPr txBox="1"/>
          <p:nvPr>
            <p:custDataLst>
              <p:tags r:id="rId162"/>
            </p:custDataLst>
          </p:nvPr>
        </p:nvSpPr>
        <p:spPr>
          <a:xfrm>
            <a:off x="0" y="422093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70" name="OTLSHAPE_T_64e99cdd2fc44870957789a1252cd238_TextPercentage" hidden="1"/>
          <p:cNvSpPr txBox="1"/>
          <p:nvPr>
            <p:custDataLst>
              <p:tags r:id="rId163"/>
            </p:custDataLst>
          </p:nvPr>
        </p:nvSpPr>
        <p:spPr>
          <a:xfrm>
            <a:off x="0" y="43759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71" name="OTLSHAPE_T_64e99cdd2fc44870957789a1252cd238_StartDate" hidden="1"/>
          <p:cNvSpPr txBox="1"/>
          <p:nvPr>
            <p:custDataLst>
              <p:tags r:id="rId164"/>
            </p:custDataLst>
          </p:nvPr>
        </p:nvSpPr>
        <p:spPr>
          <a:xfrm>
            <a:off x="0" y="43759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72" name="OTLSHAPE_T_64e99cdd2fc44870957789a1252cd238_EndDate" hidden="1"/>
          <p:cNvSpPr txBox="1"/>
          <p:nvPr>
            <p:custDataLst>
              <p:tags r:id="rId165"/>
            </p:custDataLst>
          </p:nvPr>
        </p:nvSpPr>
        <p:spPr>
          <a:xfrm>
            <a:off x="0" y="43759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73" name="OTLSHAPE_T_64e99cdd2fc44870957789a1252cd238_Title"/>
          <p:cNvSpPr txBox="1"/>
          <p:nvPr>
            <p:custDataLst>
              <p:tags r:id="rId166"/>
            </p:custDataLst>
          </p:nvPr>
        </p:nvSpPr>
        <p:spPr>
          <a:xfrm>
            <a:off x="3097175" y="4237270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Confirm School Readiness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74" name="OTLSHAPE_T_64e99cdd2fc44870957789a1252cd238_JoinedDate"/>
          <p:cNvSpPr txBox="1"/>
          <p:nvPr>
            <p:custDataLst>
              <p:tags r:id="rId167"/>
            </p:custDataLst>
          </p:nvPr>
        </p:nvSpPr>
        <p:spPr>
          <a:xfrm>
            <a:off x="4895682" y="42450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4/30/2018 - 5/25/2018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75" name="OTLSHAPE_T_b43eeb5b44014afba8bc3745de1bd4c1_Shape"/>
          <p:cNvSpPr/>
          <p:nvPr>
            <p:custDataLst>
              <p:tags r:id="rId168"/>
            </p:custDataLst>
          </p:nvPr>
        </p:nvSpPr>
        <p:spPr>
          <a:xfrm>
            <a:off x="5629284" y="4541054"/>
            <a:ext cx="5486400" cy="2032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6" name="OTLSHAPE_T_b43eeb5b44014afba8bc3745de1bd4c1_ShapePercentage" hidden="1"/>
          <p:cNvSpPr/>
          <p:nvPr>
            <p:custDataLst>
              <p:tags r:id="rId169"/>
            </p:custDataLst>
          </p:nvPr>
        </p:nvSpPr>
        <p:spPr>
          <a:xfrm>
            <a:off x="5629284" y="454105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7" name="OTLSHAPE_T_b43eeb5b44014afba8bc3745de1bd4c1_Duration" hidden="1"/>
          <p:cNvSpPr txBox="1"/>
          <p:nvPr>
            <p:custDataLst>
              <p:tags r:id="rId170"/>
            </p:custDataLst>
          </p:nvPr>
        </p:nvSpPr>
        <p:spPr>
          <a:xfrm>
            <a:off x="0" y="448763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698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78" name="OTLSHAPE_T_b43eeb5b44014afba8bc3745de1bd4c1_TextPercentage" hidden="1"/>
          <p:cNvSpPr txBox="1"/>
          <p:nvPr>
            <p:custDataLst>
              <p:tags r:id="rId171"/>
            </p:custDataLst>
          </p:nvPr>
        </p:nvSpPr>
        <p:spPr>
          <a:xfrm>
            <a:off x="0" y="46426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79" name="OTLSHAPE_T_b43eeb5b44014afba8bc3745de1bd4c1_StartDate" hidden="1"/>
          <p:cNvSpPr txBox="1"/>
          <p:nvPr>
            <p:custDataLst>
              <p:tags r:id="rId172"/>
            </p:custDataLst>
          </p:nvPr>
        </p:nvSpPr>
        <p:spPr>
          <a:xfrm>
            <a:off x="0" y="46426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80" name="OTLSHAPE_T_b43eeb5b44014afba8bc3745de1bd4c1_EndDate" hidden="1"/>
          <p:cNvSpPr txBox="1"/>
          <p:nvPr>
            <p:custDataLst>
              <p:tags r:id="rId173"/>
            </p:custDataLst>
          </p:nvPr>
        </p:nvSpPr>
        <p:spPr>
          <a:xfrm>
            <a:off x="0" y="46426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81" name="OTLSHAPE_T_b43eeb5b44014afba8bc3745de1bd4c1_JoinedDate"/>
          <p:cNvSpPr txBox="1"/>
          <p:nvPr>
            <p:custDataLst>
              <p:tags r:id="rId174"/>
            </p:custDataLst>
          </p:nvPr>
        </p:nvSpPr>
        <p:spPr>
          <a:xfrm>
            <a:off x="11155166" y="4487630"/>
            <a:ext cx="584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 panose="020F0502020204030204" pitchFamily="34" charset="0"/>
              </a:rPr>
              <a:t>9/3/2018 - 7/31/2020</a:t>
            </a:r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82" name="OTLSHAPE_T_b43eeb5b44014afba8bc3745de1bd4c1_Title"/>
          <p:cNvSpPr txBox="1"/>
          <p:nvPr>
            <p:custDataLst>
              <p:tags r:id="rId175"/>
            </p:custDataLst>
          </p:nvPr>
        </p:nvSpPr>
        <p:spPr>
          <a:xfrm>
            <a:off x="6544925" y="4557395"/>
            <a:ext cx="364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Onsite Implementation Support and Professional Development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83" name="OTLSHAPE_T_dabe56ffc89b4477959e5bd469f4a842_Shape"/>
          <p:cNvSpPr/>
          <p:nvPr>
            <p:custDataLst>
              <p:tags r:id="rId176"/>
            </p:custDataLst>
          </p:nvPr>
        </p:nvSpPr>
        <p:spPr>
          <a:xfrm>
            <a:off x="3331002" y="4914604"/>
            <a:ext cx="7785100" cy="203200"/>
          </a:xfrm>
          <a:prstGeom prst="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4" name="OTLSHAPE_T_dabe56ffc89b4477959e5bd469f4a842_ShapePercentage" hidden="1"/>
          <p:cNvSpPr/>
          <p:nvPr>
            <p:custDataLst>
              <p:tags r:id="rId177"/>
            </p:custDataLst>
          </p:nvPr>
        </p:nvSpPr>
        <p:spPr>
          <a:xfrm>
            <a:off x="3331002" y="491460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5" name="OTLSHAPE_T_dabe56ffc89b4477959e5bd469f4a842_Duration" hidden="1"/>
          <p:cNvSpPr txBox="1"/>
          <p:nvPr>
            <p:custDataLst>
              <p:tags r:id="rId178"/>
            </p:custDataLst>
          </p:nvPr>
        </p:nvSpPr>
        <p:spPr>
          <a:xfrm>
            <a:off x="0" y="486117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991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86" name="OTLSHAPE_T_dabe56ffc89b4477959e5bd469f4a842_TextPercentage" hidden="1"/>
          <p:cNvSpPr txBox="1"/>
          <p:nvPr>
            <p:custDataLst>
              <p:tags r:id="rId179"/>
            </p:custDataLst>
          </p:nvPr>
        </p:nvSpPr>
        <p:spPr>
          <a:xfrm>
            <a:off x="0" y="50162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87" name="OTLSHAPE_T_dabe56ffc89b4477959e5bd469f4a842_StartDate" hidden="1"/>
          <p:cNvSpPr txBox="1"/>
          <p:nvPr>
            <p:custDataLst>
              <p:tags r:id="rId180"/>
            </p:custDataLst>
          </p:nvPr>
        </p:nvSpPr>
        <p:spPr>
          <a:xfrm>
            <a:off x="0" y="50162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88" name="OTLSHAPE_T_dabe56ffc89b4477959e5bd469f4a842_EndDate" hidden="1"/>
          <p:cNvSpPr txBox="1"/>
          <p:nvPr>
            <p:custDataLst>
              <p:tags r:id="rId181"/>
            </p:custDataLst>
          </p:nvPr>
        </p:nvSpPr>
        <p:spPr>
          <a:xfrm>
            <a:off x="0" y="50162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89" name="OTLSHAPE_T_dabe56ffc89b4477959e5bd469f4a842_JoinedDate"/>
          <p:cNvSpPr txBox="1"/>
          <p:nvPr>
            <p:custDataLst>
              <p:tags r:id="rId182"/>
            </p:custDataLst>
          </p:nvPr>
        </p:nvSpPr>
        <p:spPr>
          <a:xfrm>
            <a:off x="11155166" y="4861179"/>
            <a:ext cx="711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 panose="020F0502020204030204" pitchFamily="34" charset="0"/>
              </a:rPr>
              <a:t>11/14/2017 - 7/31/2020</a:t>
            </a:r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90" name="OTLSHAPE_T_dabe56ffc89b4477959e5bd469f4a842_Title"/>
          <p:cNvSpPr txBox="1"/>
          <p:nvPr>
            <p:custDataLst>
              <p:tags r:id="rId183"/>
            </p:custDataLst>
          </p:nvPr>
        </p:nvSpPr>
        <p:spPr>
          <a:xfrm>
            <a:off x="5623347" y="4930944"/>
            <a:ext cx="320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Plan, Implement and continually review ICT Integration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91" name="OTLSHAPE_T_e56eb48ef10643b5b4b50bd261d91aee_Shape"/>
          <p:cNvSpPr/>
          <p:nvPr>
            <p:custDataLst>
              <p:tags r:id="rId184"/>
            </p:custDataLst>
          </p:nvPr>
        </p:nvSpPr>
        <p:spPr>
          <a:xfrm>
            <a:off x="2993712" y="5288153"/>
            <a:ext cx="8115300" cy="2032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2" name="OTLSHAPE_T_e56eb48ef10643b5b4b50bd261d91aee_ShapePercentage" hidden="1"/>
          <p:cNvSpPr/>
          <p:nvPr>
            <p:custDataLst>
              <p:tags r:id="rId185"/>
            </p:custDataLst>
          </p:nvPr>
        </p:nvSpPr>
        <p:spPr>
          <a:xfrm>
            <a:off x="2993712" y="528815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3" name="OTLSHAPE_T_e56eb48ef10643b5b4b50bd261d91aee_Duration" hidden="1"/>
          <p:cNvSpPr txBox="1"/>
          <p:nvPr>
            <p:custDataLst>
              <p:tags r:id="rId186"/>
            </p:custDataLst>
          </p:nvPr>
        </p:nvSpPr>
        <p:spPr>
          <a:xfrm>
            <a:off x="0" y="5234728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1034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94" name="OTLSHAPE_T_e56eb48ef10643b5b4b50bd261d91aee_TextPercentage" hidden="1"/>
          <p:cNvSpPr txBox="1"/>
          <p:nvPr>
            <p:custDataLst>
              <p:tags r:id="rId187"/>
            </p:custDataLst>
          </p:nvPr>
        </p:nvSpPr>
        <p:spPr>
          <a:xfrm>
            <a:off x="0" y="538975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695" name="OTLSHAPE_T_e56eb48ef10643b5b4b50bd261d91aee_StartDate" hidden="1"/>
          <p:cNvSpPr txBox="1"/>
          <p:nvPr>
            <p:custDataLst>
              <p:tags r:id="rId188"/>
            </p:custDataLst>
          </p:nvPr>
        </p:nvSpPr>
        <p:spPr>
          <a:xfrm>
            <a:off x="0" y="538975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96" name="OTLSHAPE_T_e56eb48ef10643b5b4b50bd261d91aee_EndDate" hidden="1"/>
          <p:cNvSpPr txBox="1"/>
          <p:nvPr>
            <p:custDataLst>
              <p:tags r:id="rId189"/>
            </p:custDataLst>
          </p:nvPr>
        </p:nvSpPr>
        <p:spPr>
          <a:xfrm>
            <a:off x="0" y="538975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97" name="OTLSHAPE_T_e56eb48ef10643b5b4b50bd261d91aee_JoinedDate"/>
          <p:cNvSpPr txBox="1"/>
          <p:nvPr>
            <p:custDataLst>
              <p:tags r:id="rId190"/>
            </p:custDataLst>
          </p:nvPr>
        </p:nvSpPr>
        <p:spPr>
          <a:xfrm>
            <a:off x="11155166" y="5234728"/>
            <a:ext cx="6477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 panose="020F0502020204030204" pitchFamily="34" charset="0"/>
              </a:rPr>
              <a:t>10/2/2017 - 7/31/2020</a:t>
            </a:r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698" name="OTLSHAPE_T_e56eb48ef10643b5b4b50bd261d91aee_Title"/>
          <p:cNvSpPr txBox="1"/>
          <p:nvPr>
            <p:custDataLst>
              <p:tags r:id="rId191"/>
            </p:custDataLst>
          </p:nvPr>
        </p:nvSpPr>
        <p:spPr>
          <a:xfrm>
            <a:off x="5826431" y="5304494"/>
            <a:ext cx="245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Baseline, Process and Outcome Evaluation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99" name="OTLSHAPE_T_ebef0bf2732b49379ae5f355363c5517_Shape"/>
          <p:cNvSpPr/>
          <p:nvPr>
            <p:custDataLst>
              <p:tags r:id="rId192"/>
            </p:custDataLst>
          </p:nvPr>
        </p:nvSpPr>
        <p:spPr>
          <a:xfrm>
            <a:off x="2507386" y="5661702"/>
            <a:ext cx="8597900" cy="203200"/>
          </a:xfrm>
          <a:prstGeom prst="rect">
            <a:avLst/>
          </a:prstGeom>
          <a:solidFill>
            <a:srgbClr val="42D6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0" name="OTLSHAPE_T_ebef0bf2732b49379ae5f355363c5517_ShapePercentage" hidden="1"/>
          <p:cNvSpPr/>
          <p:nvPr>
            <p:custDataLst>
              <p:tags r:id="rId193"/>
            </p:custDataLst>
          </p:nvPr>
        </p:nvSpPr>
        <p:spPr>
          <a:xfrm>
            <a:off x="2507386" y="5661702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1" name="OTLSHAPE_T_ebef0bf2732b49379ae5f355363c5517_Duration" hidden="1"/>
          <p:cNvSpPr txBox="1"/>
          <p:nvPr>
            <p:custDataLst>
              <p:tags r:id="rId194"/>
            </p:custDataLst>
          </p:nvPr>
        </p:nvSpPr>
        <p:spPr>
          <a:xfrm>
            <a:off x="0" y="5608278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1096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702" name="OTLSHAPE_T_ebef0bf2732b49379ae5f355363c5517_TextPercentage" hidden="1"/>
          <p:cNvSpPr txBox="1"/>
          <p:nvPr>
            <p:custDataLst>
              <p:tags r:id="rId195"/>
            </p:custDataLst>
          </p:nvPr>
        </p:nvSpPr>
        <p:spPr>
          <a:xfrm>
            <a:off x="0" y="576330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703" name="OTLSHAPE_T_ebef0bf2732b49379ae5f355363c5517_StartDate" hidden="1"/>
          <p:cNvSpPr txBox="1"/>
          <p:nvPr>
            <p:custDataLst>
              <p:tags r:id="rId196"/>
            </p:custDataLst>
          </p:nvPr>
        </p:nvSpPr>
        <p:spPr>
          <a:xfrm>
            <a:off x="0" y="576330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704" name="OTLSHAPE_T_ebef0bf2732b49379ae5f355363c5517_EndDate" hidden="1"/>
          <p:cNvSpPr txBox="1"/>
          <p:nvPr>
            <p:custDataLst>
              <p:tags r:id="rId197"/>
            </p:custDataLst>
          </p:nvPr>
        </p:nvSpPr>
        <p:spPr>
          <a:xfrm>
            <a:off x="0" y="576330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705" name="OTLSHAPE_T_ebef0bf2732b49379ae5f355363c5517_JoinedDate"/>
          <p:cNvSpPr txBox="1"/>
          <p:nvPr>
            <p:custDataLst>
              <p:tags r:id="rId198"/>
            </p:custDataLst>
          </p:nvPr>
        </p:nvSpPr>
        <p:spPr>
          <a:xfrm>
            <a:off x="11155166" y="5608278"/>
            <a:ext cx="584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 panose="020F0502020204030204" pitchFamily="34" charset="0"/>
              </a:rPr>
              <a:t>8/1/2017 - 7/31/2020</a:t>
            </a:r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706" name="OTLSHAPE_T_ebef0bf2732b49379ae5f355363c5517_Title"/>
          <p:cNvSpPr txBox="1"/>
          <p:nvPr>
            <p:custDataLst>
              <p:tags r:id="rId199"/>
            </p:custDataLst>
          </p:nvPr>
        </p:nvSpPr>
        <p:spPr>
          <a:xfrm>
            <a:off x="6327827" y="5678043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Public Education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43" name="TextBox 642"/>
          <p:cNvSpPr txBox="1"/>
          <p:nvPr/>
        </p:nvSpPr>
        <p:spPr>
          <a:xfrm>
            <a:off x="8361942" y="0"/>
            <a:ext cx="3830058" cy="523220"/>
          </a:xfrm>
          <a:prstGeom prst="rect">
            <a:avLst/>
          </a:prstGeom>
          <a:solidFill>
            <a:srgbClr val="30B47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TIS ROLLOUT – PHASE 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4800" b="1" dirty="0" smtClean="0"/>
              <a:t>STAKEHOLDER ENGAGEMENT</a:t>
            </a:r>
            <a:endParaRPr lang="en-US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School Boards, Principals, Teachers, Students, Parents, Community, MOEYI, USF, ELJAM, Public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PRINCIPALS’ 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167" y="1134246"/>
            <a:ext cx="111202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Research - Get all the information you can – Pro &amp; 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Develop a plan – Be 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Engage your staff &amp; PTA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Collaborate,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Observe, Monitor closely – Keep </a:t>
            </a:r>
            <a:r>
              <a:rPr lang="en-US" sz="3200" b="1" dirty="0" err="1" smtClean="0"/>
              <a:t>ICT</a:t>
            </a:r>
            <a:r>
              <a:rPr lang="en-US" sz="3200" b="1" dirty="0" smtClean="0"/>
              <a:t> on your meeting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if in u heart of hearts u don’t believe? – </a:t>
            </a:r>
            <a:r>
              <a:rPr lang="en-US" sz="3600" b="1" dirty="0" smtClean="0"/>
              <a:t>it nah go wok!!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60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RISKS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74947"/>
              </p:ext>
            </p:extLst>
          </p:nvPr>
        </p:nvGraphicFramePr>
        <p:xfrm>
          <a:off x="129454" y="1309603"/>
          <a:ext cx="1144803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47"/>
                <a:gridCol w="1912047"/>
                <a:gridCol w="1912047"/>
                <a:gridCol w="2305011"/>
                <a:gridCol w="3406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Potential Risk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Likelihood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Consequence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Mitigation Strategy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Reduction of funding from USF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 - 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Longer time to complete project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signed with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MSET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/USF/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MOEYI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/e-LJam setting out agreed roles and responsibilities and priority of TIS project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Delays in provision of required internet connectivity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 unable to access internet based content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Provide local cache and content servers with offline versions of internet resources such as Khan Academy and Wikipedia.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963" y="0"/>
            <a:ext cx="9144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PROJECT OWNER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9962" y="867905"/>
            <a:ext cx="10294002" cy="384643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smtClean="0"/>
              <a:t>Ministry of Education, Youth &amp; Information (</a:t>
            </a:r>
            <a:r>
              <a:rPr lang="en-US" sz="7200" b="1" dirty="0" err="1" smtClean="0"/>
              <a:t>MOEYI</a:t>
            </a:r>
            <a:r>
              <a:rPr lang="en-US" sz="7200" b="1" dirty="0" smtClean="0"/>
              <a:t>)</a:t>
            </a:r>
            <a:endParaRPr lang="en-US" sz="11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0" y="1"/>
            <a:ext cx="1703646" cy="1058054"/>
          </a:xfrm>
          <a:prstGeom prst="rect">
            <a:avLst/>
          </a:prstGeom>
        </p:spPr>
      </p:pic>
      <p:sp>
        <p:nvSpPr>
          <p:cNvPr id="6" name="AutoShape 2" descr="Image result for project own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85" y="-20052"/>
            <a:ext cx="887957" cy="887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90" y="3170988"/>
            <a:ext cx="1849578" cy="12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RISKS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40837"/>
              </p:ext>
            </p:extLst>
          </p:nvPr>
        </p:nvGraphicFramePr>
        <p:xfrm>
          <a:off x="235974" y="1309603"/>
          <a:ext cx="1134151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27"/>
                <a:gridCol w="1912047"/>
                <a:gridCol w="1912047"/>
                <a:gridCol w="2305011"/>
                <a:gridCol w="3406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Potential Risk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Likelihood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Consequence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Mitigation Strategy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theft from school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 - 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 - 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or reduction of functionality and capability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adherence to readiness criteria which include existence of secure storage at schools; branding/external markings of tablets; public education and community engagement.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damage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 - 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capability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Extended warranty; 30% spare tablets to be issued to schools; Upfront contracting for Vendors to keep spares in stock and provide repair services.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TIS ROLLOUT PROJECT - RISKS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09539"/>
              </p:ext>
            </p:extLst>
          </p:nvPr>
        </p:nvGraphicFramePr>
        <p:xfrm>
          <a:off x="117986" y="867905"/>
          <a:ext cx="11842955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355"/>
                <a:gridCol w="1996585"/>
                <a:gridCol w="1996585"/>
                <a:gridCol w="2406923"/>
                <a:gridCol w="35575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Potential Risk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Likelihood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Consequence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Mitigation Strategy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Inability of Vendor to perform as contracted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delays, reduction in capability, financial loss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Stringent evaluation criteria for prospective vendors; Use of multiple vendors.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Network-wide Cyber security incident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Disruption of activities due to unavailability of network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User education</a:t>
                      </a:r>
                      <a:r>
                        <a:rPr lang="en-GB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face to face /</a:t>
                      </a:r>
                      <a:endParaRPr lang="en-GB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media to keep security in the minds of users</a:t>
                      </a:r>
                      <a:r>
                        <a:rPr lang="en-GB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Deployment 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firewalls at each site in order to provide the following security functions: intrusion detection/prevention; gateway antivirus; gateway anti-spam; content filtering; data loss prevention.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332">
            <a:off x="2254465" y="1274132"/>
            <a:ext cx="6721393" cy="34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963" y="0"/>
            <a:ext cx="9144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PROJECT FUNDING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734" y="1461756"/>
            <a:ext cx="9885335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Ministry of Science, Energy &amp; Technology (</a:t>
            </a:r>
            <a:r>
              <a:rPr lang="en-US" b="1" dirty="0" err="1" smtClean="0"/>
              <a:t>MSET</a:t>
            </a:r>
            <a:r>
              <a:rPr lang="en-US" b="1" dirty="0" smtClean="0"/>
              <a:t>)</a:t>
            </a:r>
          </a:p>
          <a:p>
            <a:r>
              <a:rPr lang="en-US" sz="3200" b="1" dirty="0" smtClean="0"/>
              <a:t>Via</a:t>
            </a:r>
          </a:p>
          <a:p>
            <a:r>
              <a:rPr lang="en-US" b="1" dirty="0" smtClean="0"/>
              <a:t>Universal Service Fund (USF)</a:t>
            </a:r>
            <a:endParaRPr lang="en-US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0" y="1"/>
            <a:ext cx="1703646" cy="1058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46" y="22346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04" y="3661872"/>
            <a:ext cx="2095792" cy="2133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963" y="0"/>
            <a:ext cx="9144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PROJECT PLANNING and EXECUTION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822" y="1283776"/>
            <a:ext cx="11561678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MSET</a:t>
            </a:r>
            <a:endParaRPr lang="en-US" b="1" dirty="0" smtClean="0"/>
          </a:p>
          <a:p>
            <a:r>
              <a:rPr lang="en-US" sz="3200" b="1" dirty="0" smtClean="0"/>
              <a:t>through</a:t>
            </a:r>
            <a:endParaRPr lang="en-US" sz="3200" b="1" dirty="0" smtClean="0"/>
          </a:p>
          <a:p>
            <a:r>
              <a:rPr lang="en-US" b="1" dirty="0" smtClean="0"/>
              <a:t>e-Learning Jamaica Co. Ltd. (</a:t>
            </a:r>
            <a:r>
              <a:rPr lang="en-US" b="1" dirty="0" smtClean="0"/>
              <a:t>e-</a:t>
            </a:r>
            <a:r>
              <a:rPr lang="en-US" b="1" dirty="0" err="1" smtClean="0"/>
              <a:t>LJam</a:t>
            </a:r>
            <a:r>
              <a:rPr lang="en-US" b="1" dirty="0" smtClean="0"/>
              <a:t>)</a:t>
            </a:r>
          </a:p>
          <a:p>
            <a:r>
              <a:rPr lang="en-US" sz="3200" b="1" dirty="0" smtClean="0"/>
              <a:t>&amp;</a:t>
            </a:r>
          </a:p>
          <a:p>
            <a:r>
              <a:rPr lang="en-US" b="1" dirty="0" smtClean="0"/>
              <a:t>USF </a:t>
            </a:r>
            <a:endParaRPr lang="en-US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0" y="1"/>
            <a:ext cx="1703646" cy="10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495" y="0"/>
            <a:ext cx="8915468" cy="1283776"/>
          </a:xfrm>
        </p:spPr>
        <p:txBody>
          <a:bodyPr anchor="ctr" anchorCtr="1">
            <a:normAutofit fontScale="90000"/>
          </a:bodyPr>
          <a:lstStyle/>
          <a:p>
            <a:r>
              <a:rPr lang="en-US" sz="4800" b="1" dirty="0" smtClean="0"/>
              <a:t>School Readiness Assessment and Remediation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8942" y="1283776"/>
            <a:ext cx="9885335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sz="8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0337" y="1494401"/>
            <a:ext cx="8808938" cy="216201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MOEYI</a:t>
            </a:r>
            <a:r>
              <a:rPr lang="en-US" b="1" dirty="0" smtClean="0"/>
              <a:t> </a:t>
            </a:r>
            <a:r>
              <a:rPr lang="en-US" sz="3200" b="1" dirty="0" smtClean="0"/>
              <a:t>via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Building Officers ,NET, Schools/Contractors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337" y="4266015"/>
            <a:ext cx="8575456" cy="81107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MSET </a:t>
            </a:r>
            <a:r>
              <a:rPr lang="en-US" sz="3200" b="1" dirty="0" smtClean="0"/>
              <a:t>via</a:t>
            </a:r>
            <a:r>
              <a:rPr lang="en-US" b="1" dirty="0" smtClean="0"/>
              <a:t> </a:t>
            </a:r>
            <a:r>
              <a:rPr lang="en-US" b="1" dirty="0" smtClean="0"/>
              <a:t>e-</a:t>
            </a:r>
            <a:r>
              <a:rPr lang="en-US" b="1" dirty="0" err="1" smtClean="0"/>
              <a:t>LJam</a:t>
            </a:r>
            <a:r>
              <a:rPr lang="en-US" b="1" dirty="0" smtClean="0"/>
              <a:t> </a:t>
            </a:r>
            <a:r>
              <a:rPr lang="en-US" b="1" dirty="0" smtClean="0"/>
              <a:t>&amp; USF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" y="0"/>
            <a:ext cx="1703646" cy="10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337" y="0"/>
            <a:ext cx="8975626" cy="1283776"/>
          </a:xfrm>
        </p:spPr>
        <p:txBody>
          <a:bodyPr anchor="ctr" anchorCtr="1">
            <a:normAutofit fontScale="90000"/>
          </a:bodyPr>
          <a:lstStyle/>
          <a:p>
            <a:r>
              <a:rPr lang="en-US" sz="4800" b="1" dirty="0" smtClean="0"/>
              <a:t>PROJECT VENDORS &amp; SERVICE PROVIDERS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8942" y="1283776"/>
            <a:ext cx="9885335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sz="8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64019"/>
              </p:ext>
            </p:extLst>
          </p:nvPr>
        </p:nvGraphicFramePr>
        <p:xfrm>
          <a:off x="1799524" y="1899748"/>
          <a:ext cx="6708371" cy="350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932"/>
                <a:gridCol w="1914439"/>
              </a:tblGrid>
              <a:tr h="389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TABLETS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2 - 4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Laptops &amp; Audio Visuals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1 - 2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 Management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Broadband 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2 - 5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&amp; Professional </a:t>
                      </a:r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Infrastructure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School/MOEYI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0" y="1"/>
            <a:ext cx="1703646" cy="1058054"/>
          </a:xfrm>
          <a:prstGeom prst="rect">
            <a:avLst/>
          </a:prstGeom>
        </p:spPr>
      </p:pic>
      <p:pic>
        <p:nvPicPr>
          <p:cNvPr id="4098" name="Picture 2" descr="Image result for purchase 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52" y="2949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963" y="0"/>
            <a:ext cx="9144000" cy="867905"/>
          </a:xfrm>
        </p:spPr>
        <p:txBody>
          <a:bodyPr anchor="ctr" anchorCtr="1">
            <a:normAutofit/>
          </a:bodyPr>
          <a:lstStyle/>
          <a:p>
            <a:r>
              <a:rPr lang="en-US" sz="4800" b="1" dirty="0" smtClean="0"/>
              <a:t>PROJECT IMPLEMENTATION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4474" y="1340998"/>
            <a:ext cx="6963864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MOEYI</a:t>
            </a:r>
            <a:endParaRPr lang="en-US" b="1" dirty="0" smtClean="0"/>
          </a:p>
          <a:p>
            <a:r>
              <a:rPr lang="en-US" sz="3200" b="1" dirty="0" smtClean="0"/>
              <a:t>Via</a:t>
            </a:r>
          </a:p>
          <a:p>
            <a:r>
              <a:rPr lang="en-US" b="1" dirty="0" smtClean="0"/>
              <a:t>SCHOOLS (1,106)</a:t>
            </a:r>
          </a:p>
          <a:p>
            <a:r>
              <a:rPr lang="en-US" b="1" dirty="0" smtClean="0"/>
              <a:t> </a:t>
            </a:r>
            <a:endParaRPr lang="en-US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0" y="1"/>
            <a:ext cx="1703646" cy="1058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8" y="1937365"/>
            <a:ext cx="4228799" cy="31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0" y="0"/>
            <a:ext cx="11143281" cy="867905"/>
          </a:xfrm>
        </p:spPr>
        <p:txBody>
          <a:bodyPr anchor="ctr" anchorCtr="1">
            <a:normAutofit fontScale="90000"/>
          </a:bodyPr>
          <a:lstStyle/>
          <a:p>
            <a:r>
              <a:rPr lang="en-US" sz="4800" b="1" dirty="0" smtClean="0"/>
              <a:t>PROJECT BENEFITS REALIZATION MANAGEMENT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40"/>
            <a:ext cx="12192000" cy="2124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6460" y="1307839"/>
            <a:ext cx="7800951" cy="35826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MOEYI</a:t>
            </a:r>
            <a:r>
              <a:rPr lang="en-US" b="1" dirty="0" smtClean="0"/>
              <a:t> </a:t>
            </a:r>
            <a:r>
              <a:rPr lang="en-US" sz="3600" b="1" dirty="0" smtClean="0"/>
              <a:t>via</a:t>
            </a:r>
          </a:p>
          <a:p>
            <a:pPr algn="l"/>
            <a:r>
              <a:rPr lang="en-US" b="1" dirty="0" smtClean="0"/>
              <a:t>Regional Offices &amp; Schools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MSET</a:t>
            </a:r>
            <a:r>
              <a:rPr lang="en-US" b="1" dirty="0" smtClean="0"/>
              <a:t> via e-LJam </a:t>
            </a:r>
            <a:endParaRPr lang="en-US" sz="8800" b="1" dirty="0"/>
          </a:p>
        </p:txBody>
      </p:sp>
      <p:pic>
        <p:nvPicPr>
          <p:cNvPr id="1026" name="Picture 2" descr="Image result for monitor and evalu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91" y="2003810"/>
            <a:ext cx="22669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S4wIiwiT3JpZ2luYWxBc3NlbWJseVZlcnNpb24iOiIzLjE2LjA2LjAwIiwiRWRpdGlvbiI6IkJhc2ljIiwiSXNQbHVz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MTc4LCJHIjoxNzgsIkIiOjE3OH19LCJJc1Zpc2libGUiOnRydWUsIldpZHRoIjow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5MiwiRyI6ODAsIkIiOjc3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M0LCJHIjoyMiwiQiI6Mz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xOTIsIkIiOjB9fSwiQXBwZW5kWWVhck9uWWVhckNoYW5nZSI6dHJ1ZSwiRWxhcHNlZFRpbWVGb3JtYXQiOjEsIlRvZGF5TWFya2VyUG9zaXRpb24iOjIsIlF1aWNrUG9zaXRpb24iOjAsIkFic29sdXRlUG9zaXRpb24iOjEz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MyIsIlN0YXJ0RGF0ZSI6IjIwMTctMDEtMDFUMDA6MDA6MDAiLCJFbmREYXRlIjoiMjAyMC0wOC0zMVQyMzo1OTowMCIsIkZvcm1hdCI6Ik1NTSIsIlR5cGUiOjIsIkF1dG9EYXRlUmFuZ2UiOmZhbHNlLCJXb3JraW5nRGF5cyI6MTI3LCJUb2RheU1hcmtlclRleHQiOiJUb2RheSIsIkF1dG9TY2FsZVR5cGUiOmZhbHNlfSwiTWlsZXN0b25lcyI6W3siJGlkIjoiMTI0IiwiRGF0ZSI6IjIwMTctMDgtMDdUMjM6NTk6MDBaIiwiU3R5bGUiOnsiJGlkIjoiMTI1IiwiU2hhcGUiOjIsIkNvbm5lY3Rvck1hcmdpbiI6eyIkcmVmIjoiNTQifSwiQ29ubmVjdG9yU3R5bGUiOnsiJGlkIjoiMTI2IiwiTGluZUNvbG9yIjp7IiRpZCI6IjEyNyIsIiR0eXBlIjoiTkxSRS5Db21tb24uRG9tLlNvbGlkQ29sb3JCcnVzaCwgTkxSRS5Db21tb24iLCJDb2xvciI6eyIkaWQiOiIxMjgiLCJBIjoxMjcsIlIiOjAsIkciOjExNCwiQiI6MTg4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wLCJHIjoxMTQsIkIiOjE4OH19LCJJc1Zpc2libGUiOnRydWUsIldpZHRoIjoxOC4wLCJIZWlnaHQiOjIw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yNjI3NTAwMy0xOTc0LTRkZTMtOTRmMi0yMmQzY2MyNjhmNzAiLCJJbXBvcnRJZCI6bnVsbCwiVGl0bGUiOiJGdW5kaW5nIEF2YWlsYWJsZSIsIk5vdGUiOm51bGwsIkh5cGVybGluayI6bnVsbCwiSXNDaGFuZ2VkIjpmYWxzZSwiSXNOZXciOmZhbHNlfSx7IiRpZCI6IjEzOSIsIkRhdGUiOiIyMDE3LTExLTEw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2OCwiRyI6ODQsIkIiOjEwNn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NjgsIkciOjg0LCJCIjoxMDZ9fSwiSXNWaXNpYmxlIjp0cnVlLCJXaWR0aCI6MTguMCwiSGVpZ2h0IjoyMC4wLCJCb3JkZXJTdHlsZSI6eyIkaWQiOiIxNDciLCJMaW5lQ29sb3IiOnsiJHJlZiI6IjYzIn0sIkxpbmVXZWlnaHQiOjAuMCwiTGluZVR5cGUiOjAsIlBhcmVudFN0eWxlIjp7IiRyZWYiOiI2MiJ9fSwiUGFyZW50U3R5bGUiOnsiJHJlZiI6IjU5In19LCJUaXRsZVN0eWxlIjp7IiRpZCI6IjE0OCIsIkZvbnRTZXR0aW5ncyI6eyIkaWQiOiIxND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MCIsIkxpbmVDb2xvciI6bnVsbCwiTGluZVdlaWdodCI6MC4wLCJMaW5lVHlwZSI6MCwiUGFyZW50U3R5bGUiOm51bGx9LCJQYXJlbnRTdHlsZSI6eyIkcmVmIjoiNjUifX0sIkRhdGVTdHlsZSI6eyIkaWQiOiIxNTEiLCJGb250U2V0dGluZ3MiOnsiJGlkIjoiMTU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zA2ZGI3NzAtMDhiMC00ODYwLWFmMDItYzNiMzBiZmJhYjJmIiwiSW1wb3J0SWQiOm51bGwsIlRpdGxlIjoiTGlzdCBGaW5hbGl6ZWQiLCJOb3RlIjpudWxsLCJIeXBlcmxpbmsiOm51bGwsIklzQ2hhbmdlZCI6ZmFsc2UsIklzTmV3IjpmYWxzZX0seyIkaWQiOiIxNTQiLCJEYXRlIjoiMjAxOC0wMi0wNVQyMzo1OTowMFoiLCJTdHlsZSI6eyIkaWQiOiIxNTUiLCJTaGFwZSI6MiwiQ29ubmVjdG9yTWFyZ2luIjp7IiRyZWYiOiI1NCJ9LCJDb25uZWN0b3JTdHlsZSI6eyIkaWQiOiIxNTYiLCJMaW5lQ29sb3IiOnsiJGlkIjoiMTU3IiwiJHR5cGUiOiJOTFJFLkNvbW1vbi5Eb20uU29saWRDb2xvckJydXNoLCBOTFJFLkNvbW1vbiIsIkNvbG9yIjp7IiRpZCI6IjE1OCIsIkEiOjEyNywiUiI6NjgsIkciOjg0LCJCIjoxMDZ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Y4LCJHIjo4NCwiQiI6MTA2fX0sIklzVmlzaWJsZSI6dHJ1ZSwiV2lkdGgiOjE4LjAsIkhlaWdodCI6MjAuMCwiQm9yZGVyU3R5bGUiOnsiJGlkIjoiMTYyIiwiTGluZUNvbG9yIjp7IiRyZWYiOiI2MyJ9LCJMaW5lV2VpZ2h0IjowLjAsIkxpbmVUeXBlIjowLCJQYXJlbnRTdHlsZSI6eyIkcmVmIjoiNjIifX0sIlBhcmVudFN0eWxlIjp7IiRyZWYiOiI1OSJ9fSwiVGl0bGVTdHlsZSI6eyIkaWQiOiIxNjMiLCJGb250U2V0dGluZ3MiOnsiJGlkIjoiMTY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UiLCJMaW5lQ29sb3IiOm51bGwsIkxpbmVXZWlnaHQiOjAuMCwiTGluZVR5cGUiOjAsIlBhcmVudFN0eWxlIjpudWxsfSwiUGFyZW50U3R5bGUiOnsiJHJlZiI6IjY1In19LCJEYXRlU3R5bGUiOnsiJGlkIjoiMTY2IiwiRm9udFNldHRpbmdzIjp7IiRpZCI6IjE2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dHJ1ZSwiUGFyZW50U3R5bGUiOnsiJHJlZiI6IjUzIn19LCJQb3NpdGlvbiI6eyJSYXRpbyI6MC4xMzU4MDI5NDE5Njk4ODMzLCJJc0N1c3RvbSI6ZmFsc2V9LCJEYXRlRm9ybWF0Ijp7IiRyZWYiOiI3OSJ9LCJJZCI6ImI4NTZiZWRlLWMwNDktNDE3NC1iMjYzLTZhMjcwNTU4MTcwZSIsIkltcG9ydElkIjpudWxsLCJUaXRsZSI6IlBsYWNlIE9yZGVyIGZvciBDbGFzcyBzZXRzIiwiTm90ZSI6bnVsbCwiSHlwZXJsaW5rIjpudWxsLCJJc0NoYW5nZWQiOmZhbHNlLCJJc05ldyI6ZmFsc2V9LHsiJGlkIjoiMTY5IiwiRGF0ZSI6IjIwMTgtMDgtMTBUMjM6NTk6MDBaIiwiU3R5bGUiOnsiJGlkIjoiMTcwIiwiU2hhcGUiOjIsIkNvbm5lY3Rvck1hcmdpbiI6eyIkcmVmIjoiNTQifSwiQ29ubmVjdG9yU3R5bGUiOnsiJGlkIjoiMTcxIiwiTGluZUNvbG9yIjp7IiRpZCI6IjE3MiIsIiR0eXBlIjoiTkxSRS5Db21tb24uRG9tLlNvbGlkQ29sb3JCcnVzaCwgTkxSRS5Db21tb24iLCJDb2xvciI6eyIkaWQiOiIxNzMiLCJBIjoxMjcsIlIiOjY4LCJHIjo4NCwiQiI6MTA2fX0sIkxpbmVXZWlnaHQiOjEuMCwiTGluZVR5cGUiOjAsIlBhcmVudFN0eWxlIjp7IiRyZWYiOiI1NSJ9fSwiSXNCZWxvd1RpbWViYW5kIjpmYWxzZSwiSGlkZURhdGUiOmZhbHNlLCJTaGFwZVNpemUiOjEsIlNwYWNpbmciOjIuMCwiUGFkZGluZyI6eyIkcmVmIjoiNTgifSwiU2hhcGVTdHlsZSI6eyIkaWQiOiIxNzQiLCJNYXJnaW4iOnsiJHJlZiI6IjYwIn0sIlBhZGRpbmciOnsiJHJlZiI6IjYxIn0sIkJhY2tncm91bmQiOnsiJGlkIjoiMTc1IiwiQ29sb3IiOnsiJGlkIjoiMTc2IiwiQSI6MjU1LCJSIjo2OCwiRyI6ODQsIkIiOjEwNn19LCJJc1Zpc2libGUiOnRydWUsIldpZHRoIjoxOC4wLCJIZWlnaHQiOjIwLjAsIkJvcmRlclN0eWxlIjp7IiRpZCI6IjE3NyIsIkxpbmVDb2xvciI6eyIkcmVmIjoiNjMifSwiTGluZVdlaWdodCI6MC4wLCJMaW5lVHlwZSI6MCwiUGFyZW50U3R5bGUiOnsiJHJlZiI6IjYyIn19LCJQYXJlbnRTdHlsZSI6eyIkcmVmIjoiNTkifX0sIlRpdGxlU3R5bGUiOnsiJGlkIjoiMTc4IiwiRm9udFNldHRpbmdzIjp7IiRpZCI6IjE3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mMmQ3NDY1MC1lYzRkLTRjZGYtOTFlNy0xYTlhN2M3Yzc5ODUiLCJJbXBvcnRJZCI6bnVsbCwiVGl0bGUiOiJBbGwgRXF1aXBtZW50IERlbGl2ZXJlZCIsIk5vdGUiOm51bGwsIkh5cGVybGluayI6bnVsbCwiSXNDaGFuZ2VkIjpmYWxzZSwiSXNOZXciOmZhbHNlfSx7IiRpZCI6IjE4NCIsIkRhdGUiOiIyMDE4LTA5LTAzVDIzOjU5OjAwWiIsIlN0eWxlIjp7IiRpZCI6IjE4NSIsIlNoYXBlIjoyLCJDb25uZWN0b3JNYXJnaW4iOnsiJHJlZiI6IjU0In0sIkNvbm5lY3RvclN0eWxlIjp7IiRpZCI6IjE4NiIsIkxpbmVDb2xvciI6eyIkaWQiOiIxODciLCIkdHlwZSI6Ik5MUkUuQ29tbW9uLkRvbS5Tb2xpZENvbG9yQnJ1c2gsIE5MUkUuQ29tbW9uIiwiQ29sb3IiOnsiJGlkIjoiMTg4IiwiQSI6MTI3LCJSIjo2OCwiRyI6ODQsIkIiOjEwNn19LCJMaW5lV2VpZ2h0IjoxLjAsIkxpbmVUeXBlIjowLCJQYXJlbnRTdHlsZSI6eyIkcmVmIjoiNTUifX0sIklzQmVsb3dUaW1lYmFuZCI6ZmFsc2UsIkhpZGVEYXRlIjpmYWxzZSwiU2hhcGVTaXplIjoxLCJTcGFjaW5nIjoyLjAsIlBhZGRpbmciOnsiJHJlZiI6IjU4In0sIlNoYXBlU3R5bGUiOnsiJGlkIjoiMTg5IiwiTWFyZ2luIjp7IiRyZWYiOiI2MCJ9LCJQYWRkaW5nIjp7IiRyZWYiOiI2MSJ9LCJCYWNrZ3JvdW5kIjp7IiRpZCI6IjE5MCIsIkNvbG9yIjp7IiRpZCI6IjE5MSIsIkEiOjI1NSwiUiI6NjgsIkciOjg0LCJCIjoxMDZ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SIsIkxpbmVDb2xvciI6bnVsbCwiTGluZVdlaWdodCI6MC4wLCJMaW5lVHlwZSI6MCwiUGFyZW50U3R5bGUiOm51bGx9LCJQYXJlbnRTdHlsZSI6eyIkcmVmIjoiNjUifX0sIkRhdGVTdHlsZSI6eyIkaWQiOiIxOTYiLCJGb250U2V0dGluZ3MiOnsiJGlkIjoiMTk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cmVmIjoiNzkifSwiSXNWaXNpYmxlIjp0cnVlLCJQYXJlbnRTdHlsZSI6eyIkcmVmIjoiNTMifX0sIlBvc2l0aW9uIjp7IlJhdGlvIjowLjEzNTgwMjk0MTk2OTg4MzMsIklzQ3VzdG9tIjpmYWxzZX0sIkRhdGVGb3JtYXQiOnsiJHJlZiI6Ijc5In0sIklkIjoiYjcwZGMxN2QtZDExZC00ODA5LTkxYzMtODEwNzdmYjQ2ZTczIiwiSW1wb3J0SWQiOm51bGwsIlRpdGxlIjoiU2Nob29sIFN0YXJ0cyIsIk5vdGUiOm51bGwsIkh5cGVybGluayI6bnVsbCwiSXNDaGFuZ2VkIjpmYWxzZSwiSXNOZXciOmZhbHNlfSx7IiRpZCI6IjE5OSIsIkRhdGUiOiIyMDE4LTA5LTIxVDIzOjU5OjAwWiIsIlN0eWxlIjp7IiRpZCI6IjIwMCIsIlNoYXBlIjoyLCJDb25uZWN0b3JNYXJnaW4iOnsiJHJlZiI6IjU0In0sIkNvbm5lY3RvclN0eWxlIjp7IiRpZCI6IjIwMSIsIkxpbmVDb2xvciI6eyIkaWQiOiIyMDIiLCIkdHlwZSI6Ik5MUkUuQ29tbW9uLkRvbS5Tb2xpZENvbG9yQnJ1c2gsIE5MUkUuQ29tbW9uIiwiQ29sb3IiOnsiJGlkIjoiMjAzIiwiQSI6MTI3LCJSIjo5MSwiRyI6MTU1LCJCIjoyMTN9fSwiTGluZVdlaWdodCI6MS4wLCJMaW5lVHlwZSI6MCwiUGFyZW50U3R5bGUiOnsiJHJlZiI6IjU1In19LCJJc0JlbG93VGltZWJhbmQiOmZhbHNlLCJIaWRlRGF0ZSI6ZmFsc2UsIlNoYXBlU2l6ZSI6MSwiU3BhY2luZyI6Mi4wLCJQYWRkaW5nIjp7IiRyZWYiOiI1OCJ9LCJTaGFwZVN0eWxlIjp7IiRpZCI6IjIwNCIsIk1hcmdpbiI6eyIkcmVmIjoiNjAifSwiUGFkZGluZyI6eyIkcmVmIjoiNjEifSwiQmFja2dyb3VuZCI6eyIkaWQiOiIyMDUiLCJDb2xvciI6eyIkaWQiOiIyMDYiLCJBIjoyNTUsIlIiOjkxLCJHIjoxNTUsIkIiOjIxM319LCJJc1Zpc2libGUiOnRydWUsIldpZHRoIjoxOC4wLCJIZWlnaHQiOjIwLjAsIkJvcmRlclN0eWxlIjp7IiRpZCI6IjIwNyIsIkxpbmVDb2xvciI6eyIkcmVmIjoiNjMifSwiTGluZVdlaWdodCI6MC4wLCJMaW5lVHlwZSI6MCwiUGFyZW50U3R5bGUiOnsiJHJlZiI6IjYyIn19LCJQYXJlbnRTdHlsZSI6eyIkcmVmIjoiNTkifX0sIlRpdGxlU3R5bGUiOnsiJGlkIjoiMjA4IiwiRm9udFNldHRpbmdzIjp7IiRpZCI6IjIw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EwIiwiTGluZUNvbG9yIjpudWxsLCJMaW5lV2VpZ2h0IjowLjAsIkxpbmVUeXBlIjowLCJQYXJlbnRTdHlsZSI6bnVsbH0sIlBhcmVudFN0eWxlIjp7IiRyZWYiOiI2NSJ9fSwiRGF0ZVN0eWxlIjp7IiRpZCI6IjIxMSIsIkZvbnRTZXR0aW5ncyI6eyIkaWQiOiIy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mNzdhNjM3Zi1hMjI1LTQzNDEtYmQ5My0xYTRlYzY2YWFlZjMiLCJJbXBvcnRJZCI6bnVsbCwiVGl0bGUiOiJEZWVkIG9mIEdpZnQgc2lnbmVkICIsIk5vdGUiOm51bGwsIkh5cGVybGluayI6bnVsbCwiSXNDaGFuZ2VkIjpmYWxzZSwiSXNOZXciOmZhbHNlfSx7IiRpZCI6IjIxNCIsIkRhdGUiOiIyMDIwLTA4LTMxVDIzOjU5OjAwWiIsIlN0eWxlIjp7IiRpZCI6IjIxNSIsIlNoYXBlIjoyLCJDb25uZWN0b3JNYXJnaW4iOnsiJHJlZiI6IjU0In0sIkNvbm5lY3RvclN0eWxlIjp7IiRpZCI6IjIxNiIsIkxpbmVDb2xvciI6eyIkaWQiOiIyMTciLCIkdHlwZSI6Ik5MUkUuQ29tbW9uLkRvbS5Tb2xpZENvbG9yQnJ1c2gsIE5MUkUuQ29tbW9uIiwiQ29sb3IiOnsiJGlkIjoiMjE4IiwiQSI6MTI3LCJSIjo5MSwiRyI6MTU1LCJCIjoyMTN9fSwiTGluZVdlaWdodCI6MS4wLCJMaW5lVHlwZSI6MCwiUGFyZW50U3R5bGUiOnsiJHJlZiI6IjU1In19LCJJc0JlbG93VGltZWJhbmQiOmZhbHNlLCJIaWRlRGF0ZSI6ZmFsc2UsIlNoYXBlU2l6ZSI6MSwiU3BhY2luZyI6Mi4wLCJQYWRkaW5nIjp7IiRyZWYiOiI1OCJ9LCJTaGFwZVN0eWxlIjp7IiRpZCI6IjIxOSIsIk1hcmdpbiI6eyIkcmVmIjoiNjAifSwiUGFkZGluZyI6eyIkcmVmIjoiNjEifSwiQmFja2dyb3VuZCI6eyIkaWQiOiIyMjAiLCJDb2xvciI6eyIkaWQiOiIyMjEiLCJBIjoyNTUsIlIiOjkxLCJHIjoxNTUsIkIiOjIxM319LCJJc1Zpc2libGUiOnRydWUsIldpZHRoIjoxOC4wLCJIZWlnaHQiOjIwLjAsIkJvcmRlclN0eWxlIjp7IiRpZCI6IjIyMiIsIkxpbmVDb2xvciI6eyIkcmVmIjoiNjMifSwiTGluZVdlaWdodCI6MC4wLCJMaW5lVHlwZSI6MCwiUGFyZW50U3R5bGUiOnsiJHJlZiI6IjYyIn19LCJQYXJlbnRTdHlsZSI6eyIkcmVmIjoiNTkifX0sIlRpdGxlU3R5bGUiOnsiJGlkIjoiMjIzIiwiRm9udFNldHRpbmdzIjp7IiRpZCI6IjIy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1IiwiTGluZUNvbG9yIjpudWxsLCJMaW5lV2VpZ2h0IjowLjAsIkxpbmVUeXBlIjowLCJQYXJlbnRTdHlsZSI6bnVsbH0sIlBhcmVudFN0eWxlIjp7IiRyZWYiOiI2NSJ9fSwiRGF0ZVN0eWxlIjp7IiRpZCI6IjIyNiIsIkZvbnRTZXR0aW5ncyI6eyIkaWQiOiIyM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0Nzk3MzUxMy0yYzEwLTRjYTUtYWZlYi1kYWEwNTZhYWRjNzkiLCJJbXBvcnRJZCI6bnVsbCwiVGl0bGUiOiJQaGFzZSBFbmQiLCJOb3RlIjpudWxsLCJIeXBlcmxpbmsiOm51bGwsIklzQ2hhbmdlZCI6ZmFsc2UsIklzTmV3IjpmYWxzZX1dLCJUYXNrcyI6W3siJGlkIjoiMjI5IiwiR3JvdXBOYW1lIjpudWxsLCJTdGFydERhdGUiOiIyMDE3LTExLTEzVDAwOjAwOjAwWiIsIkVuZERhdGUiOiIyMDE4LTA0LTMwVDIzOjU5OjAwWiIsIlBlcmNlbnRhZ2VDb21wbGV0ZSI6bnVsbCwiU3R5bGUiOnsiJGlkIjoiMjMwIiwiU2hhcGUiOjA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xLjAsIkxpbmVUeXBlIjowLCJQYXJlbnRTdHlsZSI6eyIkcmVmIjoiOTgifX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yMzcsIkciOjEyNSwiQiI6NDl9fSwiSXNWaXNpYmxlIjp0cnVlLCJXaWR0aCI6MC4wLCJIZWlnaHQiOjE2LjAsIkJvcmRlclN0eWxlIjp7IiRpZCI6IjI0MiIsIkxpbmVDb2xvciI6eyIkcmVmIjoiMTA1In0sIkxpbmVXZWlnaHQiOjAuMCwiTGluZVR5cGUiOjAsIlBhcmVudFN0eWxlIjp7IiRyZWYiOiIxMDQifX0sIlBhcmVudFN0eWxlIjp7IiRyZWYiOiIxMDEifX0sIlRpdGxlU3R5bGUiOnsiJGlkIjoiMjQzIiwiRm9udFNldHRpbmdzIjp7IiRpZCI6IjI0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NDUiLCJMaW5lQ29sb3IiOm51bGwsIkxpbmVXZWlnaHQiOjAuMCwiTGluZVR5cGUiOjAsIlBhcmVudFN0eWxlIjpudWxsfSwiUGFyZW50U3R5bGUiOnsiJHJlZiI6IjEwNyJ9fSwiRGF0ZVN0eWxlIjp7IiRpZCI6IjI0NiIsIkZvbnRTZXR0aW5ncyI6eyIkaWQiOiIy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OCIsIkxpbmVDb2xvciI6bnVsbCwiTGluZVdlaWdodCI6MC4wLCJMaW5lVHlwZSI6MCwiUGFyZW50U3R5bGUiOm51bGx9LCJQYXJlbnRTdHlsZSI6eyIkcmVmIjoiMTE0In19LCJEYXRlRm9ybWF0Ijp7IiRyZWYiOiIxMjEifSwiSXNWaXNpYmxlIjp0cnVlLCJQYXJlbnRTdHlsZSI6eyIkcmVmIjoiODAifX0sIkluZGV4IjoxLCJTbWFydER1cmF0aW9uQWN0aXZhdGVkIjpmYWxzZSwiRGF0ZUZvcm1hdCI6eyIkcmVmIjoiMTIxIn0sIklkIjoiYWE1NTM3MTItODRiNi00OWIxLWJiYzktZTczODI1OTM4MDgzIiwiSW1wb3J0SWQiOm51bGwsIlRpdGxlIjoiVXBncmFkZSBTY2hvb2wgSW5mcmFzdHJ1Y3R1cmUiLCJOb3RlIjpudWxsLCJIeXBlcmxpbmsiOm51bGwsIklzQ2hhbmdlZCI6ZmFsc2UsIklzTmV3IjpmYWxzZX0seyIkaWQiOiIyNDkiLCJHcm91cE5hbWUiOm51bGwsIlN0YXJ0RGF0ZSI6IjIwMTctMDgtMDhUMDA6MDA6MDBaIiwiRW5kRGF0ZSI6IjIwMTgtMDctMjBUMjM6NTk6MDBaIiwiUGVyY2VudGFnZUNvbXBsZXRlIjpudWxsLCJTdHlsZSI6eyIkaWQiOiIyNTAiLCJTaGFwZSI6MC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EuMCwiTGluZVR5cGUiOjAsIlBhcmVudFN0eWxlIjp7IiRyZWYiOiI5OCJ9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kxLCJHIjoxNTUsIkIiOjIxM319LCJJc1Zpc2libGUiOnRydWUsIldpZHRoIjowLjAsIkhlaWdodCI6MTYuMCwiQm9yZGVyU3R5bGUiOnsiJGlkIjoiMjYyIiwiTGluZUNvbG9yIjp7IiRyZWYiOiIxMDUifSwiTGluZVdlaWdodCI6MC4wLCJMaW5lVHlwZSI6MCwiUGFyZW50U3R5bGUiOnsiJHJlZiI6IjEwNCJ9fSwiUGFyZW50U3R5bGUiOnsiJHJlZiI6IjEwMSJ9fSwiVGl0bGVTdHlsZSI6eyIkaWQiOiIyNjMiLCJGb250U2V0dGluZ3MiOnsiJGlkIjoiMjY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2NSIsIkxpbmVDb2xvciI6bnVsbCwiTGluZVdlaWdodCI6MC4wLCJMaW5lVHlwZSI6MCwiUGFyZW50U3R5bGUiOm51bGx9LCJQYXJlbnRTdHlsZSI6eyIkcmVmIjoiMTA3In19LCJEYXRlU3R5bGUiOnsiJGlkIjoiMjY2IiwiRm9udFNldHRpbmdzIjp7IiRpZCI6IjI2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Y4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I0YzQxNzI1OS0yNTljLTQzZTItODllOC1kN2FiNGIyMjM4NDIiLCJJbXBvcnRJZCI6bnVsbCwiVGl0bGUiOiJJbnRlcm5ldCBhbmQgV2ktRmkgUHJvY3VyZW1lbnQgYW5kIGluc3RhbGxhdGlvbiIsIk5vdGUiOm51bGwsIkh5cGVybGluayI6bnVsbCwiSXNDaGFuZ2VkIjpmYWxzZSwiSXNOZXciOmZhbHNlfSx7IiRpZCI6IjI2OSIsIkdyb3VwTmFtZSI6bnVsbCwiU3RhcnREYXRlIjoiMjAxNy0wOC0wOVQwMDowMDowMFoiLCJFbmREYXRlIjoiMjAxOC0wMi0xNlQyMzo1OTowMFoiLCJQZXJjZW50YWdlQ29tcGxldGUiOm51bGwsIlN0eWxlIjp7IiRpZCI6IjI3MCIsIlNoYXBlIjow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S4wLCJMaW5lVHlwZSI6MCwiUGFyZW50U3R5bGUiOnsiJHJlZiI6Ijk4In1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MjM3LCJHIjoxMjUsIkIiOjQ5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ExNTBlYWFhLWM2MGUtNGQyOC1iMWRiLTMzN2Q4ZjJlNjdiZSIsIkltcG9ydElkIjpudWxsLCJUaXRsZSI6IlRhYmxldCBhbmQgQXVkaW92aXN1YWwgRXF1aXBtZW50IFByb2N1cmVtZW50IiwiTm90ZSI6bnVsbCwiSHlwZXJsaW5rIjpudWxsLCJJc0NoYW5nZWQiOmZhbHNlLCJJc05ldyI6ZmFsc2V9LHsiJGlkIjoiMjg5IiwiR3JvdXBOYW1lIjpudWxsLCJTdGFydERhdGUiOiIyMDE4LTA0LTAyVDAwOjAwOjAwWiIsIkVuZERhdGUiOiIyMDE4LTA4LTEwVDIzOjU5OjAwWiIsIlBlcmNlbnRhZ2VDb21wbGV0ZSI6bnVsbCwiU3R5bGUiOnsiJGlkIjoiMjkwIiwiU2hhcGUiOjAsIlNoYXBlVGhpY2tuZXNzIjoxLCJEdXJhdGlvbkZvcm1hdCI6MCwiSW5jbHVkZU5vbldvcmtpbmdEYXlzSW5EdXJhdGlvbiI6ZmFsc2UsIlBlcmNlbnRhZ2VDb21wbGV0ZVN0eWxlIjp7IiRpZCI6IjI5MSIsIkZvbnRTZXR0aW5ncyI6eyIkaWQiOiIyO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MiLCJMaW5lQ29sb3IiOm51bGwsIkxpbmVXZWlnaHQiOjAuMCwiTGluZVR5cGUiOjAsIlBhcmVudFN0eWxlIjpudWxsfSwiUGFyZW50U3R5bGUiOnsiJHJlZiI6IjgxIn19LCJEdXJhdGlvblN0eWxlIjp7IiRpZCI6IjI5NCIsIkZvbnRTZXR0aW5ncyI6eyIkaWQiOiIyO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YiLCJMaW5lQ29sb3IiOm51bGwsIkxpbmVXZWlnaHQiOjAuMCwiTGluZVR5cGUiOjAsIlBhcmVudFN0eWxlIjpudWxsfSwiUGFyZW50U3R5bGUiOnsiJHJlZiI6Ijg4In19LCJIb3Jpem9udGFsQ29ubmVjdG9yU3R5bGUiOnsiJGlkIjoiMjk3IiwiTGluZUNvbG9yIjp7IiRyZWYiOiI5NiJ9LCJMaW5lV2VpZ2h0IjoxLjAsIkxpbmVUeXBlIjowLCJQYXJlbnRTdHlsZSI6eyIkcmVmIjoiOTUifX0sIlZlcnRpY2FsQ29ubmVjdG9yU3R5bGUiOnsiJGlkIjoiMjk4IiwiTGluZUNvbG9yIjp7IiRyZWYiOiI5OSJ9LCJMaW5lV2VpZ2h0IjoxLjAsIkxpbmVUeXBlIjowLCJQYXJlbnRTdHlsZSI6eyIkcmVmIjoiOTgifX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k5IiwiTWFyZ2luIjp7IiRyZWYiOiIxMDIifSwiUGFkZGluZyI6eyIkcmVmIjoiMTAzIn0sIkJhY2tncm91bmQiOnsiJGlkIjoiMzAwIiwiQ29sb3IiOnsiJGlkIjoiMzAxIiwiQSI6MjU1LCJSIjoxNjUsIkciOjE2NSwiQiI6MTY1fX0sIklzVmlzaWJsZSI6dHJ1ZSwiV2lkdGgiOjAuMCwiSGVpZ2h0IjoxNi4wLCJCb3JkZXJTdHlsZSI6eyIkaWQiOiIzMDIiLCJMaW5lQ29sb3IiOnsiJHJlZiI6IjEwNSJ9LCJMaW5lV2VpZ2h0IjowLjAsIkxpbmVUeXBlIjowLCJQYXJlbnRTdHlsZSI6eyIkcmVmIjoiMTA0In19LCJQYXJlbnRTdHlsZSI6eyIkcmVmIjoiMTAxIn19LCJUaXRsZVN0eWxlIjp7IiRpZCI6IjMwMyIsIkZvbnRTZXR0aW5ncyI6eyIkaWQiOiIzMD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A1IiwiTGluZUNvbG9yIjpudWxsLCJMaW5lV2VpZ2h0IjowLjAsIkxpbmVUeXBlIjowLCJQYXJlbnRTdHlsZSI6bnVsbH0sIlBhcmVudFN0eWxlIjp7IiRyZWYiOiIxMDcifX0sIkRhdGVTdHlsZSI6eyIkaWQiOiIzMDYiLCJGb250U2V0dGluZ3MiOnsiJGlkIjoiMz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mUwODc1MDk4LTNiYzItNGViNi1hMTdjLThlOWRiNjVlZTkwMyIsIkltcG9ydElkIjpudWxsLCJUaXRsZSI6IkVxdWlwbWVudCBEZWxpdmVyeSIsIk5vdGUiOm51bGwsIkh5cGVybGluayI6bnVsbCwiSXNDaGFuZ2VkIjpmYWxzZSwiSXNOZXciOmZhbHNlfSx7IiRpZCI6IjMwOSIsIkdyb3VwTmFtZSI6bnVsbCwiU3RhcnREYXRlIjoiMjAxNy0xMC0xNlQwMDowMDowMFoiLCJFbmREYXRlIjoiMjAxOC0wOS0wN1QyMzo1OTowMFoiLCJQZXJjZW50YWdlQ29tcGxldGUiOm51bGwsIlN0eWxlIjp7IiRpZCI6IjMxMCIsIlNoYXBlIjowLCJTaGFwZVRoaWNrbmVzcyI6MSwiRHVyYXRpb25Gb3JtYXQiOjAsIkluY2x1ZGVOb25Xb3JraW5nRGF5c0luRHVyYXRpb24iOmZhbHNlLCJQZXJjZW50YWdlQ29tcGxldGVTdHlsZSI6eyIkaWQiOiIzMTEiLCJGb250U2V0dGluZ3MiOnsiJGlkIjoiMzE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EzIiwiTGluZUNvbG9yIjpudWxsLCJMaW5lV2VpZ2h0IjowLjAsIkxpbmVUeXBlIjowLCJQYXJlbnRTdHlsZSI6bnVsbH0sIlBhcmVudFN0eWxlIjp7IiRyZWYiOiI4MSJ9fSwiRHVyYXRpb25TdHlsZSI6eyIkaWQiOiIzMTQiLCJGb250U2V0dGluZ3MiOnsiJGlkIjoiMzE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2IiwiTGluZUNvbG9yIjpudWxsLCJMaW5lV2VpZ2h0IjowLjAsIkxpbmVUeXBlIjowLCJQYXJlbnRTdHlsZSI6bnVsbH0sIlBhcmVudFN0eWxlIjp7IiRyZWYiOiI4OCJ9fSwiSG9yaXpvbnRhbENvbm5lY3RvclN0eWxlIjp7IiRpZCI6IjMxNyIsIkxpbmVDb2xvciI6eyIkcmVmIjoiOTYifSwiTGluZVdlaWdodCI6MS4wLCJMaW5lVHlwZSI6MCwiUGFyZW50U3R5bGUiOnsiJHJlZiI6Ijk1In19LCJWZXJ0aWNhbENvbm5lY3RvclN0eWxlIjp7IiRpZCI6IjMxOCIsIkxpbmVDb2xvciI6eyIkcmVmIjoiOTkifSwiTGluZVdlaWdodCI6MS4wLCJMaW5lVHlwZSI6MCwiUGFyZW50U3R5bGUiOnsiJHJlZiI6Ijk4In1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xOSIsIk1hcmdpbiI6eyIkcmVmIjoiMTAyIn0sIlBhZGRpbmciOnsiJHJlZiI6IjEwMyJ9LCJCYWNrZ3JvdW5kIjp7IiRpZCI6IjMyMCIsIkNvbG9yIjp7IiRpZCI6IjMyMSIsIkEiOjI1NSwiUiI6MjU1LCJHIjoxOTIsIkIiOjB9fSwiSXNWaXNpYmxlIjp0cnVlLCJXaWR0aCI6MC4wLCJIZWlnaHQiOjE2LjAsIkJvcmRlclN0eWxlIjp7IiRpZCI6IjMyMiIsIkxpbmVDb2xvciI6eyIkcmVmIjoiMTA1In0sIkxpbmVXZWlnaHQiOjAuMCwiTGluZVR5cGUiOjAsIlBhcmVudFN0eWxlIjp7IiRyZWYiOiIxMDQifX0sIlBhcmVudFN0eWxlIjp7IiRyZWYiOiIxMDEifX0sIlRpdGxlU3R5bGUiOnsiJGlkIjoiMzIzIiwiRm9udFNldHRpbmdzIjp7IiRpZCI6IjMy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jUiLCJMaW5lQ29sb3IiOm51bGwsIkxpbmVXZWlnaHQiOjAuMCwiTGluZVR5cGUiOjAsIlBhcmVudFN0eWxlIjpudWxsfSwiUGFyZW50U3R5bGUiOnsiJHJlZiI6IjEwNyJ9fSwiRGF0ZVN0eWxlIjp7IiRpZCI6IjMyNiIsIkZvbnRTZXR0aW5ncyI6eyIkaWQiOiIz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OCIsIkxpbmVDb2xvciI6bnVsbCwiTGluZVdlaWdodCI6MC4wLCJMaW5lVHlwZSI6MCwiUGFyZW50U3R5bGUiOm51bGx9LCJQYXJlbnRTdHlsZSI6eyIkcmVmIjoiMTE0In19LCJEYXRlRm9ybWF0Ijp7IiRyZWYiOiIxMjEifSwiSXNWaXNpYmxlIjp0cnVlLCJQYXJlbnRTdHlsZSI6eyIkcmVmIjoiODAifX0sIkluZGV4Ijo1LCJTbWFydER1cmF0aW9uQWN0aXZhdGVkIjpmYWxzZSwiRGF0ZUZvcm1hdCI6eyIkcmVmIjoiMTIxIn0sIklkIjoiZmMyMjI5M2ItYWY3ZC00NzUzLTk4MmItZTBmOTY2NmMwNzYyIiwiSW1wb3J0SWQiOm51bGwsIlRpdGxlIjoiVHJhaW5pbmciLCJOb3RlIjpudWxsLCJIeXBlcmxpbmsiOm51bGwsIklzQ2hhbmdlZCI6ZmFsc2UsIklzTmV3IjpmYWxzZX0seyIkaWQiOiIzMjkiLCJHcm91cE5hbWUiOm51bGwsIlN0YXJ0RGF0ZSI6IjIwMTgtMDQtMzBUMDA6MDA6MDBaIiwiRW5kRGF0ZSI6IjIwMTgtMDUtMjVUMjM6NTk6MDBaIiwiUGVyY2VudGFnZUNvbXBsZXRlIjpudWxsLCJTdHlsZSI6eyIkaWQiOiIzMzAiLCJTaGFwZSI6MCwiU2hhcGVUaGlja25lc3MiOjEsIkR1cmF0aW9uRm9ybWF0IjowLCJJbmNsdWRlTm9uV29ya2luZ0RheXNJbkR1cmF0aW9uIjpmYWxzZSwiUGVyY2VudGFnZUNvbXBsZXRlU3R5bGUiOnsiJGlkIjoiMzMxIiwiRm9udFNldHRpbmdzIjp7IiRpZCI6IjMz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zMyIsIkxpbmVDb2xvciI6bnVsbCwiTGluZVdlaWdodCI6MC4wLCJMaW5lVHlwZSI6MCwiUGFyZW50U3R5bGUiOm51bGx9LCJQYXJlbnRTdHlsZSI6eyIkcmVmIjoiODEifX0sIkR1cmF0aW9uU3R5bGUiOnsiJGlkIjoiMzM0IiwiRm9udFNldHRpbmdzIjp7IiRpZCI6IjMz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NiIsIkxpbmVDb2xvciI6bnVsbCwiTGluZVdlaWdodCI6MC4wLCJMaW5lVHlwZSI6MCwiUGFyZW50U3R5bGUiOm51bGx9LCJQYXJlbnRTdHlsZSI6eyIkcmVmIjoiODgifX0sIkhvcml6b250YWxDb25uZWN0b3JTdHlsZSI6eyIkaWQiOiIzMzciLCJMaW5lQ29sb3IiOnsiJHJlZiI6Ijk2In0sIkxpbmVXZWlnaHQiOjEuMCwiTGluZVR5cGUiOjAsIlBhcmVudFN0eWxlIjp7IiRyZWYiOiI5NSJ9fSwiVmVydGljYWxDb25uZWN0b3JTdHlsZSI6eyIkaWQiOiIzMzgiLCJMaW5lQ29sb3IiOnsiJHJlZiI6Ijk5In0sIkxpbmVXZWlnaHQiOjEuMCwiTGluZVR5cGUiOjAsIlBhcmVudFN0eWxlIjp7IiRyZWYiOiI5OCJ9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MzkiLCJNYXJnaW4iOnsiJHJlZiI6IjEwMiJ9LCJQYWRkaW5nIjp7IiRyZWYiOiIxMDMifSwiQmFja2dyb3VuZCI6eyIkaWQiOiIzNDAiLCJDb2xvciI6eyIkaWQiOiIzNDEiLCJBIjoyNTUsIlIiOjkxLCJHIjoxNTUsIkIiOjIxM319LCJJc1Zpc2libGUiOnRydWUsIldpZHRoIjowLjAsIkhlaWdodCI6MTYuMCwiQm9yZGVyU3R5bGUiOnsiJGlkIjoiMzQyIiwiTGluZUNvbG9yIjp7IiRyZWYiOiIxMDUifSwiTGluZVdlaWdodCI6MC4wLCJMaW5lVHlwZSI6MCwiUGFyZW50U3R5bGUiOnsiJHJlZiI6IjEwNCJ9fSwiUGFyZW50U3R5bGUiOnsiJHJlZiI6IjEwMSJ9fSwiVGl0bGVTdHlsZSI6eyIkaWQiOiIzNDMiLCJGb250U2V0dGluZ3MiOnsiJGlkIjoiMzQ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0NSIsIkxpbmVDb2xvciI6bnVsbCwiTGluZVdlaWdodCI6MC4wLCJMaW5lVHlwZSI6MCwiUGFyZW50U3R5bGUiOm51bGx9LCJQYXJlbnRTdHlsZSI6eyIkcmVmIjoiMTA3In19LCJEYXRlU3R5bGUiOnsiJGlkIjoiMzQ2IiwiRm9udFNldHRpbmdzIjp7IiRpZCI6IjM0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Q4IiwiTGluZUNvbG9yIjpudWxsLCJMaW5lV2VpZ2h0IjowLjAsIkxpbmVUeXBlIjowLCJQYXJlbnRTdHlsZSI6bnVsbH0sIlBhcmVudFN0eWxlIjp7IiRyZWYiOiIxMTQifX0sIkRhdGVGb3JtYXQiOnsiJHJlZiI6IjEyMSJ9LCJJc1Zpc2libGUiOnRydWUsIlBhcmVudFN0eWxlIjp7IiRyZWYiOiI4MCJ9fSwiSW5kZXgiOjYsIlNtYXJ0RHVyYXRpb25BY3RpdmF0ZWQiOmZhbHNlLCJEYXRlRm9ybWF0Ijp7IiRyZWYiOiIxMjEifSwiSWQiOiI2NGU5OWNkZC0yZmM0LTQ4NzAtOTU3Ny04OWExMjUyY2QyMzgiLCJJbXBvcnRJZCI6bnVsbCwiVGl0bGUiOiJDb25maXJtIFNjaG9vbCBSZWFkaW5lc3MiLCJOb3RlIjpudWxsLCJIeXBlcmxpbmsiOm51bGwsIklzQ2hhbmdlZCI6ZmFsc2UsIklzTmV3IjpmYWxzZX0seyIkaWQiOiIzNDkiLCJHcm91cE5hbWUiOm51bGwsIlN0YXJ0RGF0ZSI6IjIwMTgtMDktMDNUMDA6MDA6MDBaIiwiRW5kRGF0ZSI6IjIwMjAtMDctMzFUMjM6NTk6MDBaIiwiUGVyY2VudGFnZUNvbXBsZXRlIjpudWxsLCJTdHlsZSI6eyIkaWQiOiIzNTAiLCJTaGFwZSI6MCwiU2hhcGVUaGlja25lc3MiOjEsIkR1cmF0aW9uRm9ybWF0IjowLCJJbmNsdWRlTm9uV29ya2luZ0RheXNJbkR1cmF0aW9uIjpmYWxzZSwiUGVyY2VudGFnZUNvbXBsZXRlU3R5bGUiOnsiJGlkIjoiMzUxIiwiRm9udFNldHRpbmdzIjp7IiRpZCI6IjM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MyIsIkxpbmVDb2xvciI6bnVsbCwiTGluZVdlaWdodCI6MC4wLCJMaW5lVHlwZSI6MCwiUGFyZW50U3R5bGUiOm51bGx9LCJQYXJlbnRTdHlsZSI6eyIkcmVmIjoiODEifX0sIkR1cmF0aW9uU3R5bGUiOnsiJGlkIjoiMzU0IiwiRm9udFNldHRpbmdzIjp7IiRpZCI6IjM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iIsIkxpbmVDb2xvciI6bnVsbCwiTGluZVdlaWdodCI6MC4wLCJMaW5lVHlwZSI6MCwiUGFyZW50U3R5bGUiOm51bGx9LCJQYXJlbnRTdHlsZSI6eyIkcmVmIjoiODgifX0sIkhvcml6b250YWxDb25uZWN0b3JTdHlsZSI6eyIkaWQiOiIzNTciLCJMaW5lQ29sb3IiOnsiJHJlZiI6Ijk2In0sIkxpbmVXZWlnaHQiOjEuMCwiTGluZVR5cGUiOjAsIlBhcmVudFN0eWxlIjp7IiRyZWYiOiI5NSJ9fSwiVmVydGljYWxDb25uZWN0b3JTdHlsZSI6eyIkaWQiOiIzNTgiLCJMaW5lQ29sb3IiOnsiJHJlZiI6Ijk5In0sIkxpbmVXZWlnaHQiOjEuMCwiTGluZVR5cGUiOjAsIlBhcmVudFN0eWxlIjp7IiRyZWYiOiI5OCJ9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NTkiLCJNYXJnaW4iOnsiJHJlZiI6IjEwMiJ9LCJQYWRkaW5nIjp7IiRyZWYiOiIxMDMifSwiQmFja2dyb3VuZCI6eyIkaWQiOiIzNjAiLCJDb2xvciI6eyIkaWQiOiIzNjEiLCJBIjoyNTUsIlIiOjY4LCJHIjoxMTQsIkIiOjE5Nn19LCJJc1Zpc2libGUiOnRydWUsIldpZHRoIjowLjAsIkhlaWdodCI6MTYuMCwiQm9yZGVyU3R5bGUiOnsiJGlkIjoiMzYyIiwiTGluZUNvbG9yIjp7IiRyZWYiOiIxMDUifSwiTGluZVdlaWdodCI6MC4wLCJMaW5lVHlwZSI6MCwiUGFyZW50U3R5bGUiOnsiJHJlZiI6IjEwNCJ9fSwiUGFyZW50U3R5bGUiOnsiJHJlZiI6IjEwMSJ9fSwiVGl0bGVTdHlsZSI6eyIkaWQiOiIzNjMiLCJGb250U2V0dGluZ3MiOnsiJGlkIjoiMzY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2NSIsIkxpbmVDb2xvciI6bnVsbCwiTGluZVdlaWdodCI6MC4wLCJMaW5lVHlwZSI6MCwiUGFyZW50U3R5bGUiOm51bGx9LCJQYXJlbnRTdHlsZSI6eyIkcmVmIjoiMTA3In19LCJEYXRlU3R5bGUiOnsiJGlkIjoiMzY2IiwiRm9udFNldHRpbmdzIjp7IiRpZCI6IjM2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Y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JiNDNlZWI1Yi00NDAxLTRhZmItYThiYy0zNzQ1ZGUxYmQ0YzEiLCJJbXBvcnRJZCI6bnVsbCwiVGl0bGUiOiJPbnNpdGUgSW1wbGVtZW50YXRpb24gU3VwcG9ydCBhbmQgUHJvZmVzc2lvbmFsIERldmVsb3BtZW50IiwiTm90ZSI6bnVsbCwiSHlwZXJsaW5rIjpudWxsLCJJc0NoYW5nZWQiOmZhbHNlLCJJc05ldyI6ZmFsc2V9LHsiJGlkIjoiMzY5IiwiR3JvdXBOYW1lIjpudWxsLCJTdGFydERhdGUiOiIyMDE3LTExLTE0VDAwOjAwOjAwWiIsIkVuZERhdGUiOiIyMDIwLTA3LTMxVDIzOjU5OjAwWiIsIlBlcmNlbnRhZ2VDb21wbGV0ZSI6bnVsbCwiU3R5bGUiOnsiJGlkIjoiMzcwIiwiU2hhcGUiOjA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xLjAsIkxpbmVUeXBlIjowLCJQYXJlbnRTdHlsZSI6eyIkcmVmIjoiOTgifX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yMzQsIkciOjIyLCJCIjozMH19LCJJc1Zpc2libGUiOnRydWUsIldpZHRoIjowLjAsIkhlaWdodCI6MTYuMCwiQm9yZGVyU3R5bGUiOnsiJGlkIjoiMzgyIiwiTGluZUNvbG9yIjp7IiRyZWYiOiIxMDUifSwiTGluZVdlaWdodCI6MC4wLCJMaW5lVHlwZSI6MCwiUGFyZW50U3R5bGUiOnsiJHJlZiI6IjEwNCJ9fSwiUGFyZW50U3R5bGUiOnsiJHJlZiI6IjEwMSJ9fSwiVGl0bGVTdHlsZSI6eyIkaWQiOiIzODMiLCJGb250U2V0dGluZ3MiOnsiJGlkIjoiMzg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4NSIsIkxpbmVDb2xvciI6bnVsbCwiTGluZVdlaWdodCI6MC4wLCJMaW5lVHlwZSI6MCwiUGFyZW50U3R5bGUiOm51bGx9LCJQYXJlbnRTdHlsZSI6eyIkcmVmIjoiMTA3In19LCJEYXRlU3R5bGUiOnsiJGlkIjoiMzg2IiwiRm9udFNldHRpbmdzIjp7IiRpZCI6IjM4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g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JkYWJlNTZmZi1jODliLTQ0NzctOTU5ZS01YmQ0NjlmNGE4NDIiLCJJbXBvcnRJZCI6bnVsbCwiVGl0bGUiOiJQbGFuLCBJbXBsZW1lbnQgYW5kIGNvbnRpbnVhbGx5IHJldmlldyBJQ1QgSW50ZWdyYXRpb24iLCJOb3RlIjpudWxsLCJIeXBlcmxpbmsiOm51bGwsIklzQ2hhbmdlZCI6ZmFsc2UsIklzTmV3IjpmYWxzZX0seyIkaWQiOiIzODkiLCJHcm91cE5hbWUiOm51bGwsIlN0YXJ0RGF0ZSI6IjIwMTctMTAtMDJUMDA6MDA6MDBaIiwiRW5kRGF0ZSI6IjIwMjAtMDctMzFUMjM6NTk6MDBaIiwiUGVyY2VudGFnZUNvbXBsZXRlIjpudWxsLCJTdHlsZSI6eyIkaWQiOiIzOTAiLCJTaGFwZSI6MCwiU2hhcGVUaGlja25lc3MiOjEsIkR1cmF0aW9uRm9ybWF0IjowLCJJbmNsdWRlTm9uV29ya2luZ0RheXNJbkR1cmF0aW9uIjpmYWxzZSwiUGVyY2VudGFnZUNvbXBsZXRlU3R5bGUiOnsiJGlkIjoiMzkxIiwiRm9udFNldHRpbmdzIjp7IiRpZCI6IjM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5MyIsIkxpbmVDb2xvciI6bnVsbCwiTGluZVdlaWdodCI6MC4wLCJMaW5lVHlwZSI6MCwiUGFyZW50U3R5bGUiOm51bGx9LCJQYXJlbnRTdHlsZSI6eyIkcmVmIjoiODEifX0sIkR1cmF0aW9uU3R5bGUiOnsiJGlkIjoiMzk0IiwiRm9udFNldHRpbmdzIjp7IiRpZCI6IjM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NiIsIkxpbmVDb2xvciI6bnVsbCwiTGluZVdlaWdodCI6MC4wLCJMaW5lVHlwZSI6MCwiUGFyZW50U3R5bGUiOm51bGx9LCJQYXJlbnRTdHlsZSI6eyIkcmVmIjoiODgifX0sIkhvcml6b250YWxDb25uZWN0b3JTdHlsZSI6eyIkaWQiOiIzOTciLCJMaW5lQ29sb3IiOnsiJHJlZiI6Ijk2In0sIkxpbmVXZWlnaHQiOjEuMCwiTGluZVR5cGUiOjAsIlBhcmVudFN0eWxlIjp7IiRyZWYiOiI5NSJ9fSwiVmVydGljYWxDb25uZWN0b3JTdHlsZSI6eyIkaWQiOiIzOTgiLCJMaW5lQ29sb3IiOnsiJHJlZiI6Ijk5In0sIkxpbmVXZWlnaHQiOjEuMCwiTGluZVR5cGUiOjAsIlBhcmVudFN0eWxlIjp7IiRyZWYiOiI5OCJ9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OTkiLCJNYXJnaW4iOnsiJHJlZiI6IjEwMiJ9LCJQYWRkaW5nIjp7IiRyZWYiOiIxMDMifSwiQmFja2dyb3VuZCI6eyIkaWQiOiI0MDAiLCJDb2xvciI6eyIkaWQiOiI0MDEiLCJBIjoyNTUsIlIiOjExMiwiRyI6MTczLCJCIjo3MX19LCJJc1Zpc2libGUiOnRydWUsIldpZHRoIjowLjAsIkhlaWdodCI6MTYuMCwiQm9yZGVyU3R5bGUiOnsiJGlkIjoiNDAyIiwiTGluZUNvbG9yIjp7IiRyZWYiOiIxMDUifSwiTGluZVdlaWdodCI6MC4wLCJMaW5lVHlwZSI6MCwiUGFyZW50U3R5bGUiOnsiJHJlZiI6IjEwNCJ9fSwiUGFyZW50U3R5bGUiOnsiJHJlZiI6IjEwMSJ9fSwiVGl0bGVTdHlsZSI6eyIkaWQiOiI0MDMiLCJGb250U2V0dGluZ3MiOnsiJGlkIjoiNDA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QwNSIsIkxpbmVDb2xvciI6bnVsbCwiTGluZVdlaWdodCI6MC4wLCJMaW5lVHlwZSI6MCwiUGFyZW50U3R5bGUiOm51bGx9LCJQYXJlbnRTdHlsZSI6eyIkcmVmIjoiMTA3In19LCJEYXRlU3R5bGUiOnsiJGlkIjoiNDA2IiwiRm9udFNldHRpbmdzIjp7IiRpZCI6IjQ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A4IiwiTGluZUNvbG9yIjpudWxsLCJMaW5lV2VpZ2h0IjowLjAsIkxpbmVUeXBlIjowLCJQYXJlbnRTdHlsZSI6bnVsbH0sIlBhcmVudFN0eWxlIjp7IiRyZWYiOiIxMTQifX0sIkRhdGVGb3JtYXQiOnsiJHJlZiI6IjEyMSJ9LCJJc1Zpc2libGUiOnRydWUsIlBhcmVudFN0eWxlIjp7IiRyZWYiOiI4MCJ9fSwiSW5kZXgiOjksIlNtYXJ0RHVyYXRpb25BY3RpdmF0ZWQiOmZhbHNlLCJEYXRlRm9ybWF0Ijp7IiRyZWYiOiIxMjEifSwiSWQiOiJlNTZlYjQ4ZS1mMTA2LTQzYjUtYjRiNS0wYmQyNjFkOTFhZWUiLCJJbXBvcnRJZCI6bnVsbCwiVGl0bGUiOiJCYXNlbGluZSwgUHJvY2VzcyBhbmQgT3V0Y29tZSBFdmFsdWF0aW9uIiwiTm90ZSI6bnVsbCwiSHlwZXJsaW5rIjpudWxsLCJJc0NoYW5nZWQiOmZhbHNlLCJJc05ldyI6ZmFsc2V9LHsiJGlkIjoiNDA5IiwiR3JvdXBOYW1lIjpudWxsLCJTdGFydERhdGUiOiIyMDE3LTA4LTAxVDAwOjAwOjAwWiIsIkVuZERhdGUiOiIyMDIwLTA3LTMxVDIzOjU5OjAwWiIsIlBlcmNlbnRhZ2VDb21wbGV0ZSI6bnVsbCwiU3R5bGUiOnsiJGlkIjoiNDEwIiwiU2hhcGUiOjA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xLjAsIkxpbmVUeXBlIjowLCJQYXJlbnRTdHlsZSI6eyIkcmVmIjoiOTgifX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2NiwiRyI6MjE0LCJCIjo2Nn19LCJJc1Zpc2libGUiOnRydWUsIldpZHRoIjowLjAsIkhlaWdodCI6MTYuMCwiQm9yZGVyU3R5bGUiOnsiJGlkIjoiNDIyIiwiTGluZUNvbG9yIjp7IiRyZWYiOiIxMDUifSwiTGluZVdlaWdodCI6MC4wLCJMaW5lVHlwZSI6MCwiUGFyZW50U3R5bGUiOnsiJHJlZiI6IjEwNCJ9fSwiUGFyZW50U3R5bGUiOnsiJHJlZiI6IjEwMSJ9fSwiVGl0bGVTdHlsZSI6eyIkaWQiOiI0MjMiLCJGb250U2V0dGluZ3MiOnsiJGlkIjoiNDI0IiwiRm9udFNpemUiOjExLCJGb250TmFtZSI6IkNhbGlicmkiLCJJc0JvbGQiOnRydWUsIklzSXRhbGljIjpmYWxzZSwiSXNVbmRlcmxpbmVkIjpmYWxzZSwiUGFyZW50U3R5bGUiOnsiJHJlZiI6IjEwOCJ9fSwiQXV0b1NpemUiOjIsIkZvcmVncm91bmQiOnsiJHJlZiI6IjEwOSJ9LCJNYXhXaWR0aCI6MTI3LjE3OTEzMDU1NDE5OTIy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ViZWYwYmYyLTczMmItNDkzNy05YWU1LWYzNTUzNjNjNTUxNyIsIkltcG9ydElkIjpudWxsLCJUaXRsZSI6IlB1YmxpYyBFZHVjYXRpb24iLCJOb3RlIjpudWxsLCJIeXBlcmxpbmsiOm51bGwsIklzQ2hhbmdlZCI6ZmFsc2UsIklzTmV3IjpmYWxzZX1dLCJNc1Byb2plY3RJdGVtc1RyZWUiOnsiJGlkIjoiNDI5IiwiUm9vdCI6eyJJbXBvcnRJZCI6bnVsbCwiSXNJbXBvcnRlZCI6ZmFsc2UsIkNoaWxkcmVuIjpbXX19LCJNZXRhZGF0YSI6eyIkaWQiOiI0MzAifSwiU2V0dGluZ3MiOnsiJGlkIjoiNDMxIiwiSW1wYU9wdGlvbnMiOnsiJGlkIjoiNDMy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UNvbmZpZ3VyYXRpb24iOnsiJGlkIjoiNDMzIiwiVXNlVGltZSI6ZmFsc2UsIldvcmtEYXlTdGFydCI6IjAwOjAwOjAwIiwiV29ya0RheUVuZCI6IjIzOjU5OjAwIn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26095</TotalTime>
  <Words>1523</Words>
  <Application>Microsoft Office PowerPoint</Application>
  <PresentationFormat>Widescreen</PresentationFormat>
  <Paragraphs>346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Rockwell</vt:lpstr>
      <vt:lpstr>Symbol</vt:lpstr>
      <vt:lpstr>Times New Roman</vt:lpstr>
      <vt:lpstr>Office Theme</vt:lpstr>
      <vt:lpstr>Tablets in Schools (TIS) Project.  A Synopsis</vt:lpstr>
      <vt:lpstr>PROJECT PARTICIPANTS</vt:lpstr>
      <vt:lpstr>PROJECT OWNER</vt:lpstr>
      <vt:lpstr>PROJECT FUNDING</vt:lpstr>
      <vt:lpstr>PROJECT PLANNING and EXECUTION</vt:lpstr>
      <vt:lpstr>School Readiness Assessment and Remediation</vt:lpstr>
      <vt:lpstr>PROJECT VENDORS &amp; SERVICE PROVIDERS</vt:lpstr>
      <vt:lpstr>PROJECT IMPLEMENTATION </vt:lpstr>
      <vt:lpstr>PROJECT BENEFITS REALIZATION MANAGEMENT </vt:lpstr>
      <vt:lpstr>PROJECT  Interconnections/Interactions</vt:lpstr>
      <vt:lpstr>BACKGROUND - PREVIOUS PROJECTS</vt:lpstr>
      <vt:lpstr>BACKGROUND - PREVIOUS PROJECTS</vt:lpstr>
      <vt:lpstr>BACKGROUND - PREVIOUS PROJECTS</vt:lpstr>
      <vt:lpstr>BACKGROUND - PREVIOUS PROJECTS</vt:lpstr>
      <vt:lpstr>BACKGROUND - PREVIOUS PROJECTS</vt:lpstr>
      <vt:lpstr>BACKGROUND - PREVIOUS PROJECTS</vt:lpstr>
      <vt:lpstr>Lessons Learned</vt:lpstr>
      <vt:lpstr>TIS ROLLOUT PROJECT - OUTPUTS</vt:lpstr>
      <vt:lpstr>TIS ROLLOUT PROJECT - INPUTS</vt:lpstr>
      <vt:lpstr>TIS ROLLOUT PROJECT - INPUTS</vt:lpstr>
      <vt:lpstr>TIS ROLLOUT PROJECT - INPUTS</vt:lpstr>
      <vt:lpstr>TIS ROLLOUT PROJECT - INPUTS</vt:lpstr>
      <vt:lpstr>PROJECT EVALUATION – PROCESS, OUTPUTS &amp; OUTCOMES</vt:lpstr>
      <vt:lpstr>TIS ROLLOUT PROJECT – This Phase</vt:lpstr>
      <vt:lpstr>TIS ROLLOUT PROJECT – This Phase</vt:lpstr>
      <vt:lpstr>PowerPoint Presentation</vt:lpstr>
      <vt:lpstr>STAKEHOLDER ENGAGEMENT</vt:lpstr>
      <vt:lpstr>PRINCIPALS’  </vt:lpstr>
      <vt:lpstr>TIS ROLLOUT PROJECT - RISKS</vt:lpstr>
      <vt:lpstr>TIS ROLLOUT PROJECT - RISKS</vt:lpstr>
      <vt:lpstr>TIS ROLLOUT PROJECT - RISKS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Baboolal</dc:creator>
  <cp:lastModifiedBy>Izett McCalla</cp:lastModifiedBy>
  <cp:revision>175</cp:revision>
  <dcterms:created xsi:type="dcterms:W3CDTF">2017-09-26T21:00:09Z</dcterms:created>
  <dcterms:modified xsi:type="dcterms:W3CDTF">2017-11-14T15:24:28Z</dcterms:modified>
</cp:coreProperties>
</file>